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56" r:id="rId2"/>
    <p:sldId id="262" r:id="rId3"/>
    <p:sldId id="282" r:id="rId4"/>
    <p:sldId id="263" r:id="rId5"/>
    <p:sldId id="257" r:id="rId6"/>
    <p:sldId id="283" r:id="rId7"/>
    <p:sldId id="258" r:id="rId8"/>
    <p:sldId id="259" r:id="rId9"/>
    <p:sldId id="284" r:id="rId10"/>
    <p:sldId id="285" r:id="rId11"/>
    <p:sldId id="260" r:id="rId12"/>
    <p:sldId id="273" r:id="rId13"/>
    <p:sldId id="286" r:id="rId14"/>
    <p:sldId id="281" r:id="rId15"/>
    <p:sldId id="287" r:id="rId16"/>
    <p:sldId id="261" r:id="rId17"/>
    <p:sldId id="270" r:id="rId18"/>
    <p:sldId id="288" r:id="rId19"/>
    <p:sldId id="279" r:id="rId20"/>
    <p:sldId id="266" r:id="rId21"/>
    <p:sldId id="289" r:id="rId22"/>
  </p:sldIdLst>
  <p:sldSz cx="9144000" cy="6858000" type="screen4x3"/>
  <p:notesSz cx="6858000" cy="9144000"/>
  <p:embeddedFontLst>
    <p:embeddedFont>
      <p:font typeface="Calibri" pitchFamily="34" charset="0"/>
      <p:regular r:id="rId25"/>
      <p:bold r:id="rId26"/>
      <p:italic r:id="rId27"/>
      <p:boldItalic r:id="rId28"/>
    </p:embeddedFont>
    <p:embeddedFont>
      <p:font typeface="Berlin Sans FB Demi" charset="0"/>
      <p:bold r:id="rId29"/>
    </p:embeddedFont>
    <p:embeddedFont>
      <p:font typeface="Bwhebb" pitchFamily="2" charset="0"/>
      <p:regular r:id="rId30"/>
    </p:embeddedFont>
    <p:embeddedFont>
      <p:font typeface="Bwgrkl"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E1AE44-5751-4AD0-BD64-F8DE54D8C690}" type="datetimeFigureOut">
              <a:rPr lang="en-US" smtClean="0"/>
              <a:t>7/19/2013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7F01A-2D29-4184-9DC7-31B64FF84D0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3B6A5-BCD4-48F9-BF8E-E9388DB0520F}" type="datetimeFigureOut">
              <a:rPr lang="en-US" smtClean="0"/>
              <a:t>7/19/2013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4D3B1-D6CF-4596-A4E4-174E205E234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04D3B1-D6CF-4596-A4E4-174E205E2341}"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1650E3-2823-4186-9589-2403762512C7}" type="datetime1">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389018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7042C-5896-4FBE-94F6-ADC8269BAAE0}" type="datetime1">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209351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290B2-6B06-489A-8CC2-A893DC975F72}" type="datetime1">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166759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368C5-B136-4FA1-9CA9-E2E5C59692FE}" type="datetime1">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CB99005C-AE36-40D6-BAC4-8E496C98F644}" type="slidenum">
              <a:rPr lang="en-US" smtClean="0"/>
              <a:pPr/>
              <a:t>‹#›</a:t>
            </a:fld>
            <a:endParaRPr lang="en-US" dirty="0"/>
          </a:p>
        </p:txBody>
      </p:sp>
    </p:spTree>
    <p:extLst>
      <p:ext uri="{BB962C8B-B14F-4D97-AF65-F5344CB8AC3E}">
        <p14:creationId xmlns:p14="http://schemas.microsoft.com/office/powerpoint/2010/main" xmlns="" val="413389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B0248-3EFF-412A-891A-BEC5FE1CC803}" type="datetime1">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281776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90067-4C25-499F-A629-639E238C2366}" type="datetime1">
              <a:rPr lang="en-US" smtClean="0"/>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40458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1AA30-7947-44AA-B2E6-41CAD1846953}" type="datetime1">
              <a:rPr lang="en-US" smtClean="0"/>
              <a:t>7/19/2013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18545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3F5E53-A59F-4345-9FB6-7B11BE8E6671}" type="datetime1">
              <a:rPr lang="en-US" smtClean="0"/>
              <a:t>7/19/2013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226777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67ABD-0ABD-4FBE-99EB-4BEF2E3C8B9F}" type="datetime1">
              <a:rPr lang="en-US" smtClean="0"/>
              <a:t>7/19/2013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22889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D41D7-70E1-4B7D-9A79-A5AC044AA54B}" type="datetime1">
              <a:rPr lang="en-US" smtClean="0"/>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402016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5280B-FB05-49C4-BFE9-A7CF1BB52812}" type="datetime1">
              <a:rPr lang="en-US" smtClean="0"/>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3657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85F1A-9CF6-47D5-AACC-1098BE009AAA}" type="datetime1">
              <a:rPr lang="en-US" smtClean="0"/>
              <a:t>7/19/2013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9005C-AE36-40D6-BAC4-8E496C98F644}" type="slidenum">
              <a:rPr lang="en-US" smtClean="0"/>
              <a:pPr/>
              <a:t>‹#›</a:t>
            </a:fld>
            <a:endParaRPr lang="en-US"/>
          </a:p>
        </p:txBody>
      </p:sp>
    </p:spTree>
    <p:extLst>
      <p:ext uri="{BB962C8B-B14F-4D97-AF65-F5344CB8AC3E}">
        <p14:creationId xmlns:p14="http://schemas.microsoft.com/office/powerpoint/2010/main" xmlns="" val="261809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500" b="1" dirty="0" smtClean="0"/>
              <a:t>Cursed </a:t>
            </a:r>
            <a:r>
              <a:rPr lang="en-US" sz="5500" b="1" dirty="0" smtClean="0"/>
              <a:t>Is the One Who </a:t>
            </a:r>
            <a:br>
              <a:rPr lang="en-US" sz="5500" b="1" dirty="0" smtClean="0"/>
            </a:br>
            <a:r>
              <a:rPr lang="en-US" sz="5500" b="1" dirty="0" smtClean="0"/>
              <a:t>Hangs on a Tree</a:t>
            </a:r>
            <a:endParaRPr lang="en-US" sz="5500" b="1" dirty="0"/>
          </a:p>
        </p:txBody>
      </p:sp>
      <p:sp>
        <p:nvSpPr>
          <p:cNvPr id="3" name="Subtitle 2"/>
          <p:cNvSpPr>
            <a:spLocks noGrp="1"/>
          </p:cNvSpPr>
          <p:nvPr>
            <p:ph type="subTitle" idx="1"/>
          </p:nvPr>
        </p:nvSpPr>
        <p:spPr/>
        <p:txBody>
          <a:bodyPr/>
          <a:lstStyle/>
          <a:p>
            <a:r>
              <a:rPr lang="en-US" dirty="0" smtClean="0">
                <a:solidFill>
                  <a:schemeClr val="tx1"/>
                </a:solidFill>
              </a:rPr>
              <a:t>Deuteronomy 21:22-23</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CB99005C-AE36-40D6-BAC4-8E496C98F644}" type="slidenum">
              <a:rPr lang="en-US" sz="1400" smtClean="0">
                <a:solidFill>
                  <a:schemeClr val="tx1"/>
                </a:solidFill>
              </a:rPr>
              <a:pPr/>
              <a:t>1</a:t>
            </a:fld>
            <a:endParaRPr lang="en-US" sz="1400" dirty="0">
              <a:solidFill>
                <a:schemeClr val="tx1"/>
              </a:solidFill>
            </a:endParaRPr>
          </a:p>
        </p:txBody>
      </p:sp>
    </p:spTree>
    <p:extLst>
      <p:ext uri="{BB962C8B-B14F-4D97-AF65-F5344CB8AC3E}">
        <p14:creationId xmlns:p14="http://schemas.microsoft.com/office/powerpoint/2010/main" xmlns="" val="60480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latin typeface="Berlin Sans FB Demi" pitchFamily="34" charset="0"/>
              </a:rPr>
              <a:t>Jesus’ Death on a Tree</a:t>
            </a:r>
            <a:endParaRPr lang="en-US" dirty="0">
              <a:latin typeface="Berlin Sans FB Demi" pitchFamily="34" charset="0"/>
            </a:endParaRPr>
          </a:p>
        </p:txBody>
      </p:sp>
      <p:sp>
        <p:nvSpPr>
          <p:cNvPr id="3" name="Content Placeholder 2"/>
          <p:cNvSpPr>
            <a:spLocks noGrp="1"/>
          </p:cNvSpPr>
          <p:nvPr>
            <p:ph idx="1"/>
          </p:nvPr>
        </p:nvSpPr>
        <p:spPr>
          <a:xfrm>
            <a:off x="0" y="762000"/>
            <a:ext cx="9144000" cy="6096000"/>
          </a:xfrm>
        </p:spPr>
        <p:txBody>
          <a:bodyPr>
            <a:normAutofit/>
          </a:bodyPr>
          <a:lstStyle/>
          <a:p>
            <a:pPr>
              <a:spcBef>
                <a:spcPts val="1800"/>
              </a:spcBef>
            </a:pPr>
            <a:r>
              <a:rPr lang="en-US" sz="3600" dirty="0" smtClean="0">
                <a:latin typeface="Berlin Sans FB Demi" pitchFamily="34" charset="0"/>
              </a:rPr>
              <a:t>Acts 5:30 cross (NASB) is better tree (KJV, NIV) The word can be used of clubs (Luke 22:52) or stocks (Acts 16:24) but here of the cross</a:t>
            </a:r>
          </a:p>
          <a:p>
            <a:pPr>
              <a:spcBef>
                <a:spcPts val="1800"/>
              </a:spcBef>
            </a:pPr>
            <a:r>
              <a:rPr lang="en-US" sz="3600" dirty="0" smtClean="0">
                <a:latin typeface="Berlin Sans FB Demi" pitchFamily="34" charset="0"/>
              </a:rPr>
              <a:t>Acts 10:39 </a:t>
            </a:r>
          </a:p>
          <a:p>
            <a:pPr>
              <a:spcBef>
                <a:spcPts val="1800"/>
              </a:spcBef>
            </a:pPr>
            <a:r>
              <a:rPr lang="en-US" sz="3600" dirty="0" smtClean="0">
                <a:latin typeface="Berlin Sans FB Demi" pitchFamily="34" charset="0"/>
              </a:rPr>
              <a:t>Acts 13:29 The context states Jesus had done nothing worthy of death (28) in contrast to the case in Deut. 21:22, echoes </a:t>
            </a:r>
            <a:r>
              <a:rPr lang="en-US" sz="3600" dirty="0" err="1" smtClean="0">
                <a:latin typeface="Berlin Sans FB Demi" pitchFamily="34" charset="0"/>
              </a:rPr>
              <a:t>Lk</a:t>
            </a:r>
            <a:r>
              <a:rPr lang="en-US" sz="3600" dirty="0" smtClean="0">
                <a:latin typeface="Berlin Sans FB Demi" pitchFamily="34" charset="0"/>
              </a:rPr>
              <a:t>. 23: 4, 14, </a:t>
            </a:r>
            <a:r>
              <a:rPr lang="en-US" sz="3600" dirty="0" smtClean="0">
                <a:latin typeface="Berlin Sans FB Demi" pitchFamily="34" charset="0"/>
              </a:rPr>
              <a:t>22</a:t>
            </a:r>
            <a:endParaRPr lang="en-US" sz="3600" dirty="0" smtClean="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10</a:t>
            </a:fld>
            <a:endParaRPr lang="en-US"/>
          </a:p>
        </p:txBody>
      </p:sp>
    </p:spTree>
    <p:extLst>
      <p:ext uri="{BB962C8B-B14F-4D97-AF65-F5344CB8AC3E}">
        <p14:creationId xmlns:p14="http://schemas.microsoft.com/office/powerpoint/2010/main" xmlns="" val="31138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latin typeface="Berlin Sans FB Demi" pitchFamily="34" charset="0"/>
              </a:rPr>
              <a:t>Jesus’ Death on a Tree</a:t>
            </a:r>
            <a:endParaRPr lang="en-US" dirty="0">
              <a:latin typeface="Berlin Sans FB Demi" pitchFamily="34" charset="0"/>
            </a:endParaRPr>
          </a:p>
        </p:txBody>
      </p:sp>
      <p:sp>
        <p:nvSpPr>
          <p:cNvPr id="3" name="Content Placeholder 2"/>
          <p:cNvSpPr>
            <a:spLocks noGrp="1"/>
          </p:cNvSpPr>
          <p:nvPr>
            <p:ph idx="1"/>
          </p:nvPr>
        </p:nvSpPr>
        <p:spPr>
          <a:xfrm>
            <a:off x="0" y="762000"/>
            <a:ext cx="9144000" cy="6096000"/>
          </a:xfrm>
        </p:spPr>
        <p:txBody>
          <a:bodyPr>
            <a:normAutofit/>
          </a:bodyPr>
          <a:lstStyle/>
          <a:p>
            <a:pPr>
              <a:spcBef>
                <a:spcPts val="1800"/>
              </a:spcBef>
            </a:pPr>
            <a:r>
              <a:rPr lang="en-US" sz="3600" dirty="0" smtClean="0">
                <a:latin typeface="Berlin Sans FB Demi" pitchFamily="34" charset="0"/>
              </a:rPr>
              <a:t>I </a:t>
            </a:r>
            <a:r>
              <a:rPr lang="en-US" sz="3600" dirty="0" smtClean="0">
                <a:latin typeface="Berlin Sans FB Demi" pitchFamily="34" charset="0"/>
              </a:rPr>
              <a:t>Peter 2:24- The context has several quotations and allusions of Isaiah 53: 2:22/Is. 53:9; 2:23/Is. 53:7; 2:24/Is. 53:5; 2:25/Is. 53:6; but v. 24 “He Himself bore our sins in His body upon the tree” refers to Dt. 21:22-23; Polycarp’s </a:t>
            </a:r>
            <a:r>
              <a:rPr lang="en-US" sz="3600" i="1" dirty="0" smtClean="0">
                <a:latin typeface="Berlin Sans FB Demi" pitchFamily="34" charset="0"/>
              </a:rPr>
              <a:t>Letter to the Philippians </a:t>
            </a:r>
            <a:r>
              <a:rPr lang="en-US" sz="3600" dirty="0" smtClean="0">
                <a:latin typeface="Berlin Sans FB Demi" pitchFamily="34" charset="0"/>
              </a:rPr>
              <a:t>8:1-2</a:t>
            </a:r>
          </a:p>
        </p:txBody>
      </p:sp>
      <p:sp>
        <p:nvSpPr>
          <p:cNvPr id="4" name="Slide Number Placeholder 3"/>
          <p:cNvSpPr>
            <a:spLocks noGrp="1"/>
          </p:cNvSpPr>
          <p:nvPr>
            <p:ph type="sldNum" sz="quarter" idx="12"/>
          </p:nvPr>
        </p:nvSpPr>
        <p:spPr/>
        <p:txBody>
          <a:bodyPr/>
          <a:lstStyle/>
          <a:p>
            <a:fld id="{CB99005C-AE36-40D6-BAC4-8E496C98F644}" type="slidenum">
              <a:rPr lang="en-US" smtClean="0"/>
              <a:pPr/>
              <a:t>11</a:t>
            </a:fld>
            <a:endParaRPr lang="en-US"/>
          </a:p>
        </p:txBody>
      </p:sp>
    </p:spTree>
    <p:extLst>
      <p:ext uri="{BB962C8B-B14F-4D97-AF65-F5344CB8AC3E}">
        <p14:creationId xmlns:p14="http://schemas.microsoft.com/office/powerpoint/2010/main" xmlns="" val="31138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latin typeface="Berlin Sans FB Demi" pitchFamily="34" charset="0"/>
              </a:rPr>
              <a:t>Paul’s Use of Dt. 21:22-23 in Gal. 3:13</a:t>
            </a:r>
            <a:endParaRPr lang="en-US" dirty="0"/>
          </a:p>
        </p:txBody>
      </p:sp>
      <p:sp>
        <p:nvSpPr>
          <p:cNvPr id="3" name="Content Placeholder 2"/>
          <p:cNvSpPr>
            <a:spLocks noGrp="1"/>
          </p:cNvSpPr>
          <p:nvPr>
            <p:ph idx="1"/>
          </p:nvPr>
        </p:nvSpPr>
        <p:spPr>
          <a:xfrm>
            <a:off x="0" y="685800"/>
            <a:ext cx="9144000" cy="6172200"/>
          </a:xfrm>
        </p:spPr>
        <p:txBody>
          <a:bodyPr>
            <a:normAutofit/>
          </a:bodyPr>
          <a:lstStyle/>
          <a:p>
            <a:pPr>
              <a:spcBef>
                <a:spcPts val="1800"/>
              </a:spcBef>
            </a:pPr>
            <a:r>
              <a:rPr lang="en-US" sz="3600" dirty="0">
                <a:latin typeface="Berlin Sans FB Demi" pitchFamily="34" charset="0"/>
              </a:rPr>
              <a:t>Galatians 3:13 Christ “became a curse for us” It may be that Paul quotes this verse because it was being used by Jews in their polemic against Christianity (</a:t>
            </a:r>
            <a:r>
              <a:rPr lang="en-US" sz="3600" dirty="0" smtClean="0">
                <a:latin typeface="Berlin Sans FB Demi" pitchFamily="34" charset="0"/>
              </a:rPr>
              <a:t>Silva, </a:t>
            </a:r>
            <a:r>
              <a:rPr lang="en-US" sz="3600" u="sng" dirty="0" smtClean="0">
                <a:latin typeface="Berlin Sans FB Demi" pitchFamily="34" charset="0"/>
              </a:rPr>
              <a:t>Commentary </a:t>
            </a:r>
            <a:r>
              <a:rPr lang="en-US" sz="3600" u="sng" dirty="0">
                <a:latin typeface="Berlin Sans FB Demi" pitchFamily="34" charset="0"/>
              </a:rPr>
              <a:t>on the New Testament Use of the Old Testament</a:t>
            </a:r>
            <a:r>
              <a:rPr lang="en-US" sz="3600" dirty="0">
                <a:latin typeface="Berlin Sans FB Demi" pitchFamily="34" charset="0"/>
              </a:rPr>
              <a:t>,  798</a:t>
            </a:r>
            <a:r>
              <a:rPr lang="en-US" sz="3600" dirty="0" smtClean="0">
                <a:latin typeface="Berlin Sans FB Demi" pitchFamily="34" charset="0"/>
              </a:rPr>
              <a:t>)</a:t>
            </a:r>
          </a:p>
          <a:p>
            <a:pPr>
              <a:spcBef>
                <a:spcPts val="1800"/>
              </a:spcBef>
            </a:pPr>
            <a:r>
              <a:rPr lang="en-US" sz="3600" dirty="0" smtClean="0">
                <a:latin typeface="Berlin Sans FB Demi" pitchFamily="34" charset="0"/>
              </a:rPr>
              <a:t>Elsewhere Paul uses a different word for cross (I Cor. 1:17-18; Gal. 5:11; 6:12, 14; Phil. 2:8; 3:18</a:t>
            </a:r>
            <a:r>
              <a:rPr lang="en-US" sz="3600" dirty="0" smtClean="0">
                <a:latin typeface="Berlin Sans FB Demi" pitchFamily="34" charset="0"/>
              </a:rPr>
              <a:t>)</a:t>
            </a:r>
            <a:endParaRPr lang="en-US" sz="3600" dirty="0" smtClean="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12</a:t>
            </a:fld>
            <a:endParaRPr lang="en-US"/>
          </a:p>
        </p:txBody>
      </p:sp>
    </p:spTree>
    <p:extLst>
      <p:ext uri="{BB962C8B-B14F-4D97-AF65-F5344CB8AC3E}">
        <p14:creationId xmlns:p14="http://schemas.microsoft.com/office/powerpoint/2010/main" xmlns="" val="28847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latin typeface="Berlin Sans FB Demi" pitchFamily="34" charset="0"/>
              </a:rPr>
              <a:t>Paul’s Use of Dt. 21:22-23 in Gal. 3:13</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latin typeface="Berlin Sans FB Demi" pitchFamily="34" charset="0"/>
              </a:rPr>
              <a:t>How </a:t>
            </a:r>
            <a:r>
              <a:rPr lang="en-US" sz="3600" dirty="0" smtClean="0">
                <a:latin typeface="Berlin Sans FB Demi" pitchFamily="34" charset="0"/>
              </a:rPr>
              <a:t>does Paul use Dt. 21:22-23? He ties Dt. 27:26 (in Gal. 3:10) with Dt. 21:22-23 because of the common word curse and stresses, “Christ has endured the curse on the people’s behalf in order to redeem them from the curse pronounced on those who failed to keep the law” Bruce, </a:t>
            </a:r>
            <a:r>
              <a:rPr lang="en-US" sz="3600" i="1" dirty="0" smtClean="0">
                <a:latin typeface="Berlin Sans FB Demi" pitchFamily="34" charset="0"/>
              </a:rPr>
              <a:t>Commentary on Galatians</a:t>
            </a:r>
            <a:r>
              <a:rPr lang="en-US" sz="3600" dirty="0" smtClean="0">
                <a:latin typeface="Berlin Sans FB Demi" pitchFamily="34" charset="0"/>
              </a:rPr>
              <a:t>, 166</a:t>
            </a:r>
          </a:p>
          <a:p>
            <a:endParaRPr lang="en-US" sz="3600" dirty="0"/>
          </a:p>
        </p:txBody>
      </p:sp>
      <p:sp>
        <p:nvSpPr>
          <p:cNvPr id="4" name="Slide Number Placeholder 3"/>
          <p:cNvSpPr>
            <a:spLocks noGrp="1"/>
          </p:cNvSpPr>
          <p:nvPr>
            <p:ph type="sldNum" sz="quarter" idx="12"/>
          </p:nvPr>
        </p:nvSpPr>
        <p:spPr/>
        <p:txBody>
          <a:bodyPr/>
          <a:lstStyle/>
          <a:p>
            <a:fld id="{CB99005C-AE36-40D6-BAC4-8E496C98F644}" type="slidenum">
              <a:rPr lang="en-US" smtClean="0"/>
              <a:pPr/>
              <a:t>13</a:t>
            </a:fld>
            <a:endParaRPr lang="en-US"/>
          </a:p>
        </p:txBody>
      </p:sp>
    </p:spTree>
    <p:extLst>
      <p:ext uri="{BB962C8B-B14F-4D97-AF65-F5344CB8AC3E}">
        <p14:creationId xmlns:p14="http://schemas.microsoft.com/office/powerpoint/2010/main" xmlns="" val="28847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600" dirty="0" smtClean="0">
                <a:latin typeface="Berlin Sans FB Demi" pitchFamily="34" charset="0"/>
              </a:rPr>
              <a:t>Can we speak of Christ dying for us?</a:t>
            </a:r>
            <a:endParaRPr lang="en-US" sz="3600" dirty="0">
              <a:latin typeface="Berlin Sans FB Demi" pitchFamily="34"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latin typeface="Berlin Sans FB Demi" pitchFamily="34" charset="0"/>
              </a:rPr>
              <a:t>The same Greek preposition that Galatians 3:13 uses of Christ dying for (</a:t>
            </a:r>
            <a:r>
              <a:rPr lang="en-US" sz="3600" dirty="0" err="1" smtClean="0">
                <a:latin typeface="Bwgrkl" pitchFamily="2" charset="0"/>
              </a:rPr>
              <a:t>uper</a:t>
            </a:r>
            <a:r>
              <a:rPr lang="en-US" sz="3600" dirty="0" smtClean="0">
                <a:latin typeface="Berlin Sans FB Demi" pitchFamily="34" charset="0"/>
              </a:rPr>
              <a:t>) us is also used in Rom. 5:6, 8; 14:15; I Cor. 1:13; 11:24; II Cor. 5:14; Gal. 2:20; Eph. 5:2, 25; I Thess. 5:10; I Tim. 2:6; Titus 2:14; I Peter 2:21; 3:18; I John 3:16- all of which of speak of Christ dying </a:t>
            </a:r>
          </a:p>
          <a:p>
            <a:r>
              <a:rPr lang="en-US" sz="3600" dirty="0" smtClean="0">
                <a:latin typeface="Berlin Sans FB Demi" pitchFamily="34" charset="0"/>
              </a:rPr>
              <a:t>This same preposition is also used of Christ dying for sins in I Cor. 15:3-4; Gal. 1:4; Heb. 5:1; 7:27; </a:t>
            </a:r>
            <a:r>
              <a:rPr lang="en-US" sz="3600" dirty="0" smtClean="0">
                <a:latin typeface="Berlin Sans FB Demi" pitchFamily="34" charset="0"/>
              </a:rPr>
              <a:t>10:12</a:t>
            </a:r>
            <a:endParaRPr lang="en-US" sz="3600" dirty="0" smtClean="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14</a:t>
            </a:fld>
            <a:endParaRPr lang="en-US"/>
          </a:p>
        </p:txBody>
      </p:sp>
    </p:spTree>
    <p:extLst>
      <p:ext uri="{BB962C8B-B14F-4D97-AF65-F5344CB8AC3E}">
        <p14:creationId xmlns:p14="http://schemas.microsoft.com/office/powerpoint/2010/main" xmlns="" val="15192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600" dirty="0" smtClean="0">
                <a:latin typeface="Berlin Sans FB Demi" pitchFamily="34" charset="0"/>
              </a:rPr>
              <a:t>Can we speak of Christ dying for us?</a:t>
            </a:r>
            <a:endParaRPr lang="en-US" sz="3600" dirty="0">
              <a:latin typeface="Berlin Sans FB Demi" pitchFamily="34" charset="0"/>
            </a:endParaRPr>
          </a:p>
        </p:txBody>
      </p:sp>
      <p:sp>
        <p:nvSpPr>
          <p:cNvPr id="3" name="Content Placeholder 2"/>
          <p:cNvSpPr>
            <a:spLocks noGrp="1"/>
          </p:cNvSpPr>
          <p:nvPr>
            <p:ph idx="1"/>
          </p:nvPr>
        </p:nvSpPr>
        <p:spPr>
          <a:xfrm>
            <a:off x="0" y="685800"/>
            <a:ext cx="9144000" cy="6172200"/>
          </a:xfrm>
        </p:spPr>
        <p:txBody>
          <a:bodyPr>
            <a:normAutofit/>
          </a:bodyPr>
          <a:lstStyle/>
          <a:p>
            <a:pPr>
              <a:spcBef>
                <a:spcPts val="1800"/>
              </a:spcBef>
            </a:pPr>
            <a:r>
              <a:rPr lang="en-US" sz="3600" dirty="0" smtClean="0">
                <a:latin typeface="Berlin Sans FB Demi" pitchFamily="34" charset="0"/>
              </a:rPr>
              <a:t>The </a:t>
            </a:r>
            <a:r>
              <a:rPr lang="en-US" sz="3600" dirty="0" smtClean="0">
                <a:latin typeface="Berlin Sans FB Demi" pitchFamily="34" charset="0"/>
              </a:rPr>
              <a:t>Greek preposition </a:t>
            </a:r>
            <a:r>
              <a:rPr lang="en-US" sz="3600" dirty="0" err="1" smtClean="0">
                <a:latin typeface="Bwgrkl" pitchFamily="2" charset="0"/>
              </a:rPr>
              <a:t>avvvnti</a:t>
            </a:r>
            <a:r>
              <a:rPr lang="en-US" sz="3600" dirty="0" smtClean="0">
                <a:latin typeface="Bwgrkl" pitchFamily="2" charset="0"/>
              </a:rPr>
              <a:t> </a:t>
            </a:r>
            <a:r>
              <a:rPr lang="en-US" sz="3600" dirty="0">
                <a:latin typeface="Berlin Sans FB Demi" pitchFamily="34" charset="0"/>
              </a:rPr>
              <a:t>is used of the death of Christ in Matthew 20:28; Mark </a:t>
            </a:r>
            <a:r>
              <a:rPr lang="en-US" sz="3600" dirty="0" smtClean="0">
                <a:latin typeface="Berlin Sans FB Demi" pitchFamily="34" charset="0"/>
              </a:rPr>
              <a:t>10:45. </a:t>
            </a:r>
          </a:p>
          <a:p>
            <a:pPr>
              <a:spcBef>
                <a:spcPts val="1800"/>
              </a:spcBef>
            </a:pPr>
            <a:r>
              <a:rPr lang="en-US" sz="3600" dirty="0" smtClean="0">
                <a:latin typeface="Berlin Sans FB Demi" pitchFamily="34" charset="0"/>
              </a:rPr>
              <a:t>It usually has the sense of instead of, in place of, and is used in Gen. 22:13; 44:33; Lev. 24:18; Num. 3:12; II Sam. 18:33 in the LXX and in Matt. 2:22; </a:t>
            </a:r>
            <a:r>
              <a:rPr lang="en-US" sz="3600" dirty="0" err="1" smtClean="0">
                <a:latin typeface="Berlin Sans FB Demi" pitchFamily="34" charset="0"/>
              </a:rPr>
              <a:t>Lk</a:t>
            </a:r>
            <a:r>
              <a:rPr lang="en-US" sz="3600" dirty="0" smtClean="0">
                <a:latin typeface="Berlin Sans FB Demi" pitchFamily="34" charset="0"/>
              </a:rPr>
              <a:t>. 11:11; James 4:15 in the NT. </a:t>
            </a:r>
            <a:endParaRPr lang="en-US" sz="3600" dirty="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15</a:t>
            </a:fld>
            <a:endParaRPr lang="en-US"/>
          </a:p>
        </p:txBody>
      </p:sp>
    </p:spTree>
    <p:extLst>
      <p:ext uri="{BB962C8B-B14F-4D97-AF65-F5344CB8AC3E}">
        <p14:creationId xmlns:p14="http://schemas.microsoft.com/office/powerpoint/2010/main" xmlns="" val="15192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dirty="0" smtClean="0">
                <a:latin typeface="Berlin Sans FB Demi" pitchFamily="34" charset="0"/>
              </a:rPr>
              <a:t>The Curse/Shame of the Cross</a:t>
            </a:r>
            <a:endParaRPr lang="en-US" dirty="0">
              <a:latin typeface="Berlin Sans FB Demi" pitchFamily="34" charset="0"/>
            </a:endParaRPr>
          </a:p>
        </p:txBody>
      </p:sp>
      <p:sp>
        <p:nvSpPr>
          <p:cNvPr id="3" name="Content Placeholder 2"/>
          <p:cNvSpPr>
            <a:spLocks noGrp="1"/>
          </p:cNvSpPr>
          <p:nvPr>
            <p:ph idx="1"/>
          </p:nvPr>
        </p:nvSpPr>
        <p:spPr>
          <a:xfrm>
            <a:off x="0" y="838200"/>
            <a:ext cx="9144000" cy="6019800"/>
          </a:xfrm>
        </p:spPr>
        <p:txBody>
          <a:bodyPr>
            <a:normAutofit lnSpcReduction="10000"/>
          </a:bodyPr>
          <a:lstStyle/>
          <a:p>
            <a:r>
              <a:rPr lang="en-US" dirty="0" smtClean="0">
                <a:latin typeface="Berlin Sans FB Demi" pitchFamily="34" charset="0"/>
              </a:rPr>
              <a:t>From </a:t>
            </a:r>
            <a:r>
              <a:rPr lang="en-US" dirty="0" smtClean="0">
                <a:latin typeface="Berlin Sans FB Demi" pitchFamily="34" charset="0"/>
              </a:rPr>
              <a:t>the Jewish point of view: It was hard </a:t>
            </a:r>
            <a:r>
              <a:rPr lang="en-US" dirty="0">
                <a:latin typeface="Berlin Sans FB Demi" pitchFamily="34" charset="0"/>
              </a:rPr>
              <a:t>for the Jews to </a:t>
            </a:r>
            <a:r>
              <a:rPr lang="en-US" dirty="0" smtClean="0">
                <a:latin typeface="Berlin Sans FB Demi" pitchFamily="34" charset="0"/>
              </a:rPr>
              <a:t>accept their Messiah dying under the curse of God </a:t>
            </a:r>
            <a:r>
              <a:rPr lang="en-US" dirty="0">
                <a:latin typeface="Berlin Sans FB Demi" pitchFamily="34" charset="0"/>
              </a:rPr>
              <a:t>(I </a:t>
            </a:r>
            <a:r>
              <a:rPr lang="en-US" dirty="0" smtClean="0">
                <a:latin typeface="Berlin Sans FB Demi" pitchFamily="34" charset="0"/>
              </a:rPr>
              <a:t>Cor. 1:23-24; Gal. 5:11; Heb. </a:t>
            </a:r>
            <a:r>
              <a:rPr lang="en-US" dirty="0">
                <a:latin typeface="Berlin Sans FB Demi" pitchFamily="34" charset="0"/>
              </a:rPr>
              <a:t>12:2</a:t>
            </a:r>
            <a:r>
              <a:rPr lang="en-US" dirty="0" smtClean="0">
                <a:latin typeface="Berlin Sans FB Demi" pitchFamily="34" charset="0"/>
              </a:rPr>
              <a:t>)</a:t>
            </a:r>
          </a:p>
          <a:p>
            <a:r>
              <a:rPr lang="en-US" dirty="0" smtClean="0">
                <a:latin typeface="Berlin Sans FB Demi" pitchFamily="34" charset="0"/>
              </a:rPr>
              <a:t>The Jewish </a:t>
            </a:r>
            <a:r>
              <a:rPr lang="en-US" dirty="0" err="1" smtClean="0">
                <a:latin typeface="Berlin Sans FB Demi" pitchFamily="34" charset="0"/>
              </a:rPr>
              <a:t>Trypho</a:t>
            </a:r>
            <a:r>
              <a:rPr lang="en-US" dirty="0">
                <a:latin typeface="Berlin Sans FB Demi" pitchFamily="34" charset="0"/>
              </a:rPr>
              <a:t> </a:t>
            </a:r>
            <a:r>
              <a:rPr lang="en-US" dirty="0" smtClean="0">
                <a:latin typeface="Berlin Sans FB Demi" pitchFamily="34" charset="0"/>
              </a:rPr>
              <a:t>“Be assured that all our nation waits for Christ; and we admit that all the Scriptures which you have quoted refer to Him…But whether Christ should be so shamefully crucified, this we are in doubt about. For whoever is crucified is said in the law to be accursed, so that I am exceedingly incredulous on this point” Justin Martyr, Dialogue with </a:t>
            </a:r>
            <a:r>
              <a:rPr lang="en-US" dirty="0" err="1" smtClean="0">
                <a:latin typeface="Berlin Sans FB Demi" pitchFamily="34" charset="0"/>
              </a:rPr>
              <a:t>Trypho</a:t>
            </a:r>
            <a:r>
              <a:rPr lang="en-US" dirty="0" smtClean="0">
                <a:latin typeface="Berlin Sans FB Demi" pitchFamily="34" charset="0"/>
              </a:rPr>
              <a:t>, chapter 89</a:t>
            </a:r>
          </a:p>
          <a:p>
            <a:endParaRPr lang="en-US" dirty="0"/>
          </a:p>
        </p:txBody>
      </p:sp>
      <p:sp>
        <p:nvSpPr>
          <p:cNvPr id="4" name="Slide Number Placeholder 3"/>
          <p:cNvSpPr>
            <a:spLocks noGrp="1"/>
          </p:cNvSpPr>
          <p:nvPr>
            <p:ph type="sldNum" sz="quarter" idx="12"/>
          </p:nvPr>
        </p:nvSpPr>
        <p:spPr/>
        <p:txBody>
          <a:bodyPr/>
          <a:lstStyle/>
          <a:p>
            <a:fld id="{CB99005C-AE36-40D6-BAC4-8E496C98F644}" type="slidenum">
              <a:rPr lang="en-US" smtClean="0"/>
              <a:pPr/>
              <a:t>16</a:t>
            </a:fld>
            <a:endParaRPr lang="en-US"/>
          </a:p>
        </p:txBody>
      </p:sp>
    </p:spTree>
    <p:extLst>
      <p:ext uri="{BB962C8B-B14F-4D97-AF65-F5344CB8AC3E}">
        <p14:creationId xmlns:p14="http://schemas.microsoft.com/office/powerpoint/2010/main" xmlns="" val="414409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4000" dirty="0" smtClean="0">
                <a:latin typeface="Berlin Sans FB Demi" pitchFamily="34" charset="0"/>
              </a:rPr>
              <a:t>Roman View of Crucifixion</a:t>
            </a:r>
            <a:endParaRPr lang="en-US" sz="4000" dirty="0">
              <a:latin typeface="Berlin Sans FB Demi" pitchFamily="34" charset="0"/>
            </a:endParaRPr>
          </a:p>
        </p:txBody>
      </p:sp>
      <p:sp>
        <p:nvSpPr>
          <p:cNvPr id="3" name="Content Placeholder 2"/>
          <p:cNvSpPr>
            <a:spLocks noGrp="1"/>
          </p:cNvSpPr>
          <p:nvPr>
            <p:ph idx="1"/>
          </p:nvPr>
        </p:nvSpPr>
        <p:spPr>
          <a:xfrm>
            <a:off x="0" y="609600"/>
            <a:ext cx="9144000" cy="6248400"/>
          </a:xfrm>
        </p:spPr>
        <p:txBody>
          <a:bodyPr>
            <a:noAutofit/>
          </a:bodyPr>
          <a:lstStyle/>
          <a:p>
            <a:pPr>
              <a:spcBef>
                <a:spcPts val="1800"/>
              </a:spcBef>
            </a:pPr>
            <a:r>
              <a:rPr lang="en-US" sz="3400" dirty="0" smtClean="0">
                <a:latin typeface="Berlin Sans FB Demi" pitchFamily="34" charset="0"/>
              </a:rPr>
              <a:t>Cicero (106-43 BC) called </a:t>
            </a:r>
            <a:r>
              <a:rPr lang="en-US" sz="3400" dirty="0">
                <a:latin typeface="Berlin Sans FB Demi" pitchFamily="34" charset="0"/>
              </a:rPr>
              <a:t>crucifixion “a most cruel and disgusting punishment” Cicero, Against </a:t>
            </a:r>
            <a:r>
              <a:rPr lang="en-US" sz="3400" dirty="0" err="1" smtClean="0">
                <a:latin typeface="Berlin Sans FB Demi" pitchFamily="34" charset="0"/>
              </a:rPr>
              <a:t>Verres</a:t>
            </a:r>
            <a:r>
              <a:rPr lang="en-US" sz="3400" dirty="0" smtClean="0">
                <a:latin typeface="Berlin Sans FB Demi" pitchFamily="34" charset="0"/>
              </a:rPr>
              <a:t>, Second pleading, book 5.64. </a:t>
            </a:r>
            <a:r>
              <a:rPr lang="en-US" sz="3400" dirty="0" err="1" smtClean="0">
                <a:latin typeface="Berlin Sans FB Demi" pitchFamily="34" charset="0"/>
              </a:rPr>
              <a:t>Verres</a:t>
            </a:r>
            <a:r>
              <a:rPr lang="en-US" sz="3400" dirty="0" smtClean="0">
                <a:latin typeface="Berlin Sans FB Demi" pitchFamily="34" charset="0"/>
              </a:rPr>
              <a:t> was a former governor of Sicily who was prosecuted by Cicero</a:t>
            </a:r>
            <a:endParaRPr lang="en-US" sz="3400" dirty="0">
              <a:latin typeface="Berlin Sans FB Demi" pitchFamily="34" charset="0"/>
            </a:endParaRPr>
          </a:p>
          <a:p>
            <a:pPr>
              <a:spcBef>
                <a:spcPts val="1800"/>
              </a:spcBef>
            </a:pPr>
            <a:r>
              <a:rPr lang="en-US" sz="3400" dirty="0">
                <a:latin typeface="Berlin Sans FB Demi" pitchFamily="34" charset="0"/>
              </a:rPr>
              <a:t>“To bind a Roman citizen is a crime, to flog him is an abomination, to kill him is an act of murder: to crucify him is- What? There is no fitting word that could possibly describe so horrible a deed” Cicero, Against </a:t>
            </a:r>
            <a:r>
              <a:rPr lang="en-US" sz="3400" dirty="0" err="1" smtClean="0">
                <a:latin typeface="Berlin Sans FB Demi" pitchFamily="34" charset="0"/>
              </a:rPr>
              <a:t>Verres</a:t>
            </a:r>
            <a:r>
              <a:rPr lang="en-US" sz="3400" dirty="0" smtClean="0">
                <a:latin typeface="Berlin Sans FB Demi" pitchFamily="34" charset="0"/>
              </a:rPr>
              <a:t>, second pleading, book </a:t>
            </a:r>
            <a:r>
              <a:rPr lang="en-US" sz="3400" dirty="0" smtClean="0">
                <a:latin typeface="Berlin Sans FB Demi" pitchFamily="34" charset="0"/>
              </a:rPr>
              <a:t>5.66</a:t>
            </a:r>
            <a:endParaRPr lang="en-US" sz="3400" dirty="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17</a:t>
            </a:fld>
            <a:endParaRPr lang="en-US"/>
          </a:p>
        </p:txBody>
      </p:sp>
    </p:spTree>
    <p:extLst>
      <p:ext uri="{BB962C8B-B14F-4D97-AF65-F5344CB8AC3E}">
        <p14:creationId xmlns:p14="http://schemas.microsoft.com/office/powerpoint/2010/main" xmlns="" val="17411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4000" dirty="0" smtClean="0">
                <a:latin typeface="Berlin Sans FB Demi" pitchFamily="34" charset="0"/>
              </a:rPr>
              <a:t>Roman View of Crucifixion</a:t>
            </a:r>
            <a:endParaRPr lang="en-US" sz="4000" dirty="0">
              <a:latin typeface="Berlin Sans FB Demi" pitchFamily="34" charset="0"/>
            </a:endParaRPr>
          </a:p>
        </p:txBody>
      </p:sp>
      <p:sp>
        <p:nvSpPr>
          <p:cNvPr id="3" name="Content Placeholder 2"/>
          <p:cNvSpPr>
            <a:spLocks noGrp="1"/>
          </p:cNvSpPr>
          <p:nvPr>
            <p:ph idx="1"/>
          </p:nvPr>
        </p:nvSpPr>
        <p:spPr>
          <a:xfrm>
            <a:off x="0" y="609600"/>
            <a:ext cx="9144000" cy="6248400"/>
          </a:xfrm>
        </p:spPr>
        <p:txBody>
          <a:bodyPr>
            <a:normAutofit/>
          </a:bodyPr>
          <a:lstStyle/>
          <a:p>
            <a:r>
              <a:rPr lang="en-US" sz="3600" dirty="0" smtClean="0">
                <a:latin typeface="Berlin Sans FB Demi" pitchFamily="34" charset="0"/>
              </a:rPr>
              <a:t>“</a:t>
            </a:r>
            <a:r>
              <a:rPr lang="en-US" sz="3600" dirty="0">
                <a:latin typeface="Berlin Sans FB Demi" pitchFamily="34" charset="0"/>
              </a:rPr>
              <a:t>The very word ‘cross’ should be far removed not only from the person of a Roman citizen, but from his thoughts, his eyes and his ears….indeed the mere mention of them, that is unworthy of a Roman citizen and a free man” Cicero, In Defense of </a:t>
            </a:r>
            <a:r>
              <a:rPr lang="en-US" sz="3600" dirty="0" err="1">
                <a:latin typeface="Berlin Sans FB Demi" pitchFamily="34" charset="0"/>
              </a:rPr>
              <a:t>Rabiris</a:t>
            </a:r>
            <a:r>
              <a:rPr lang="en-US" sz="3600" dirty="0">
                <a:latin typeface="Berlin Sans FB Demi" pitchFamily="34" charset="0"/>
              </a:rPr>
              <a:t>, </a:t>
            </a:r>
            <a:r>
              <a:rPr lang="en-US" sz="3600" dirty="0" smtClean="0">
                <a:latin typeface="Berlin Sans FB Demi" pitchFamily="34" charset="0"/>
              </a:rPr>
              <a:t>5.16 (Murder Trials, Penguin, 1975, 277)</a:t>
            </a:r>
          </a:p>
          <a:p>
            <a:endParaRPr lang="en-US" sz="3600" dirty="0"/>
          </a:p>
        </p:txBody>
      </p:sp>
      <p:sp>
        <p:nvSpPr>
          <p:cNvPr id="4" name="Slide Number Placeholder 3"/>
          <p:cNvSpPr>
            <a:spLocks noGrp="1"/>
          </p:cNvSpPr>
          <p:nvPr>
            <p:ph type="sldNum" sz="quarter" idx="12"/>
          </p:nvPr>
        </p:nvSpPr>
        <p:spPr/>
        <p:txBody>
          <a:bodyPr/>
          <a:lstStyle/>
          <a:p>
            <a:fld id="{CB99005C-AE36-40D6-BAC4-8E496C98F644}" type="slidenum">
              <a:rPr lang="en-US" smtClean="0"/>
              <a:pPr/>
              <a:t>18</a:t>
            </a:fld>
            <a:endParaRPr lang="en-US"/>
          </a:p>
        </p:txBody>
      </p:sp>
    </p:spTree>
    <p:extLst>
      <p:ext uri="{BB962C8B-B14F-4D97-AF65-F5344CB8AC3E}">
        <p14:creationId xmlns:p14="http://schemas.microsoft.com/office/powerpoint/2010/main" xmlns="" val="17411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3000" dirty="0" smtClean="0">
              <a:latin typeface="Berlin Sans FB Demi" pitchFamily="34" charset="0"/>
            </a:endParaRPr>
          </a:p>
          <a:p>
            <a:r>
              <a:rPr lang="en-US" sz="3000" dirty="0" smtClean="0">
                <a:latin typeface="Berlin Sans FB Demi" pitchFamily="34" charset="0"/>
              </a:rPr>
              <a:t>Picture </a:t>
            </a:r>
            <a:r>
              <a:rPr lang="en-US" sz="3000" dirty="0">
                <a:latin typeface="Berlin Sans FB Demi" pitchFamily="34" charset="0"/>
              </a:rPr>
              <a:t>from </a:t>
            </a:r>
            <a:r>
              <a:rPr lang="en-US" sz="3000" dirty="0" smtClean="0">
                <a:latin typeface="Berlin Sans FB Demi" pitchFamily="34" charset="0"/>
              </a:rPr>
              <a:t>Rome- </a:t>
            </a:r>
            <a:r>
              <a:rPr lang="en-US" sz="3000" dirty="0">
                <a:latin typeface="Berlin Sans FB Demi" pitchFamily="34" charset="0"/>
              </a:rPr>
              <a:t>Ferguson, </a:t>
            </a:r>
            <a:r>
              <a:rPr lang="en-US" sz="3000" i="1" dirty="0">
                <a:latin typeface="Berlin Sans FB Demi" pitchFamily="34" charset="0"/>
              </a:rPr>
              <a:t>Backgrounds of Early Christianity</a:t>
            </a:r>
            <a:r>
              <a:rPr lang="en-US" sz="3000" dirty="0">
                <a:latin typeface="Berlin Sans FB Demi" pitchFamily="34" charset="0"/>
              </a:rPr>
              <a:t>, second </a:t>
            </a:r>
            <a:r>
              <a:rPr lang="en-US" sz="3000" dirty="0" err="1">
                <a:latin typeface="Berlin Sans FB Demi" pitchFamily="34" charset="0"/>
              </a:rPr>
              <a:t>ed</a:t>
            </a:r>
            <a:r>
              <a:rPr lang="en-US" sz="3000" dirty="0">
                <a:latin typeface="Berlin Sans FB Demi" pitchFamily="34" charset="0"/>
              </a:rPr>
              <a:t>, 560</a:t>
            </a:r>
          </a:p>
          <a:p>
            <a:endParaRPr lang="en-US" dirty="0"/>
          </a:p>
        </p:txBody>
      </p:sp>
      <p:pic>
        <p:nvPicPr>
          <p:cNvPr id="1026" name="Picture 2" descr="C:\Users\peelert\AppData\Local\Microsoft\Windows\Temporary Internet Files\Content.Outlook\WU2L5SR9\pee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0"/>
            <a:ext cx="7696200" cy="6096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CB99005C-AE36-40D6-BAC4-8E496C98F644}" type="slidenum">
              <a:rPr lang="en-US" smtClean="0"/>
              <a:pPr/>
              <a:t>19</a:t>
            </a:fld>
            <a:endParaRPr lang="en-US"/>
          </a:p>
        </p:txBody>
      </p:sp>
    </p:spTree>
    <p:extLst>
      <p:ext uri="{BB962C8B-B14F-4D97-AF65-F5344CB8AC3E}">
        <p14:creationId xmlns:p14="http://schemas.microsoft.com/office/powerpoint/2010/main" xmlns="" val="288959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dirty="0" smtClean="0">
                <a:latin typeface="Berlin Sans FB Demi" pitchFamily="34" charset="0"/>
              </a:rPr>
              <a:t>Deuteronomy 21:22-23</a:t>
            </a:r>
            <a:endParaRPr lang="en-US" dirty="0">
              <a:latin typeface="Berlin Sans FB Demi" pitchFamily="34" charset="0"/>
            </a:endParaRPr>
          </a:p>
        </p:txBody>
      </p:sp>
      <p:sp>
        <p:nvSpPr>
          <p:cNvPr id="3" name="Content Placeholder 2"/>
          <p:cNvSpPr>
            <a:spLocks noGrp="1"/>
          </p:cNvSpPr>
          <p:nvPr>
            <p:ph idx="1"/>
          </p:nvPr>
        </p:nvSpPr>
        <p:spPr>
          <a:xfrm>
            <a:off x="0" y="609600"/>
            <a:ext cx="9144000" cy="6248400"/>
          </a:xfrm>
        </p:spPr>
        <p:txBody>
          <a:bodyPr>
            <a:normAutofit/>
          </a:bodyPr>
          <a:lstStyle/>
          <a:p>
            <a:pPr>
              <a:spcBef>
                <a:spcPts val="1800"/>
              </a:spcBef>
            </a:pPr>
            <a:r>
              <a:rPr lang="en-US" sz="3600" dirty="0" smtClean="0">
                <a:latin typeface="Berlin Sans FB Demi" pitchFamily="34" charset="0"/>
              </a:rPr>
              <a:t>21:22 worthy of death- 19:6; 22:26</a:t>
            </a:r>
          </a:p>
          <a:p>
            <a:pPr>
              <a:spcBef>
                <a:spcPts val="1800"/>
              </a:spcBef>
            </a:pPr>
            <a:r>
              <a:rPr lang="en-US" sz="3600" dirty="0" smtClean="0">
                <a:latin typeface="Berlin Sans FB Demi" pitchFamily="34" charset="0"/>
              </a:rPr>
              <a:t>In the text hanging (</a:t>
            </a:r>
            <a:r>
              <a:rPr lang="en-US" sz="3600" dirty="0" err="1" smtClean="0">
                <a:latin typeface="Bwhebb" pitchFamily="2" charset="0"/>
              </a:rPr>
              <a:t>hlt</a:t>
            </a:r>
            <a:r>
              <a:rPr lang="en-US" sz="3600" dirty="0">
                <a:latin typeface="Berlin Sans FB Demi" pitchFamily="34" charset="0"/>
              </a:rPr>
              <a:t>)</a:t>
            </a:r>
            <a:r>
              <a:rPr lang="en-US" sz="3600" dirty="0" smtClean="0">
                <a:latin typeface="Berlin Sans FB Demi" pitchFamily="34" charset="0"/>
              </a:rPr>
              <a:t> on the tree (</a:t>
            </a:r>
            <a:r>
              <a:rPr lang="en-US" sz="3600" dirty="0" smtClean="0">
                <a:latin typeface="Bwhebb" pitchFamily="2" charset="0"/>
              </a:rPr>
              <a:t>c[e</a:t>
            </a:r>
            <a:r>
              <a:rPr lang="en-US" sz="3600" dirty="0" smtClean="0">
                <a:latin typeface="Berlin Sans FB Demi" pitchFamily="34" charset="0"/>
              </a:rPr>
              <a:t>)</a:t>
            </a:r>
            <a:r>
              <a:rPr lang="en-US" sz="3600" dirty="0" smtClean="0">
                <a:latin typeface="Bwhebb" pitchFamily="2" charset="0"/>
              </a:rPr>
              <a:t> </a:t>
            </a:r>
            <a:r>
              <a:rPr lang="en-US" sz="3600" dirty="0" smtClean="0">
                <a:latin typeface="Berlin Sans FB Demi" pitchFamily="34" charset="0"/>
              </a:rPr>
              <a:t>is not the means of execution of the wicked. </a:t>
            </a:r>
          </a:p>
          <a:p>
            <a:pPr>
              <a:spcBef>
                <a:spcPts val="1800"/>
              </a:spcBef>
            </a:pPr>
            <a:r>
              <a:rPr lang="en-US" sz="3600" dirty="0" smtClean="0">
                <a:latin typeface="Berlin Sans FB Demi" pitchFamily="34" charset="0"/>
              </a:rPr>
              <a:t>He is hung after death as a warning to others (Merrill, </a:t>
            </a:r>
            <a:r>
              <a:rPr lang="en-US" sz="3600" i="1" dirty="0" smtClean="0">
                <a:latin typeface="Berlin Sans FB Demi" pitchFamily="34" charset="0"/>
              </a:rPr>
              <a:t>Deuteronomy</a:t>
            </a:r>
            <a:r>
              <a:rPr lang="en-US" sz="3600" dirty="0" smtClean="0">
                <a:latin typeface="Berlin Sans FB Demi" pitchFamily="34" charset="0"/>
              </a:rPr>
              <a:t>, New American Commentary, 296; Josephus, </a:t>
            </a:r>
            <a:r>
              <a:rPr lang="en-US" sz="3600" i="1" dirty="0" smtClean="0">
                <a:latin typeface="Berlin Sans FB Demi" pitchFamily="34" charset="0"/>
              </a:rPr>
              <a:t>Antiquities</a:t>
            </a:r>
            <a:r>
              <a:rPr lang="en-US" sz="3600" dirty="0" smtClean="0">
                <a:latin typeface="Berlin Sans FB Demi" pitchFamily="34" charset="0"/>
              </a:rPr>
              <a:t>, 4.202</a:t>
            </a:r>
            <a:r>
              <a:rPr lang="en-US" sz="3600" dirty="0" smtClean="0">
                <a:latin typeface="Berlin Sans FB Demi" pitchFamily="34" charset="0"/>
              </a:rPr>
              <a:t>)</a:t>
            </a:r>
            <a:endParaRPr lang="en-US" sz="3600" dirty="0" smtClean="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2</a:t>
            </a:fld>
            <a:endParaRPr lang="en-US"/>
          </a:p>
        </p:txBody>
      </p:sp>
    </p:spTree>
    <p:extLst>
      <p:ext uri="{BB962C8B-B14F-4D97-AF65-F5344CB8AC3E}">
        <p14:creationId xmlns:p14="http://schemas.microsoft.com/office/powerpoint/2010/main" xmlns="" val="41388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spcBef>
                <a:spcPts val="1200"/>
              </a:spcBef>
            </a:pPr>
            <a:r>
              <a:rPr lang="en-US" sz="3500" dirty="0" smtClean="0">
                <a:latin typeface="Berlin Sans FB Demi" pitchFamily="34" charset="0"/>
              </a:rPr>
              <a:t>Haman (the guilty) builds the gallows for Mordecai (the innocent) but ends up dying on his own gallows. But, Christ (the innocent) dies because of our </a:t>
            </a:r>
            <a:r>
              <a:rPr lang="en-US" sz="3500" dirty="0">
                <a:latin typeface="Berlin Sans FB Demi" pitchFamily="34" charset="0"/>
              </a:rPr>
              <a:t>(the </a:t>
            </a:r>
            <a:r>
              <a:rPr lang="en-US" sz="3500" dirty="0" smtClean="0">
                <a:latin typeface="Berlin Sans FB Demi" pitchFamily="34" charset="0"/>
              </a:rPr>
              <a:t>guilty)sin/curse </a:t>
            </a:r>
          </a:p>
          <a:p>
            <a:pPr>
              <a:spcBef>
                <a:spcPts val="1200"/>
              </a:spcBef>
            </a:pPr>
            <a:r>
              <a:rPr lang="en-US" sz="3500" dirty="0" smtClean="0">
                <a:latin typeface="Berlin Sans FB Demi" pitchFamily="34" charset="0"/>
              </a:rPr>
              <a:t>Because woman and man took of the forbidden tree (Genesis 2:16-17; 3:1-7), they were barred from the tree of life (Genesis 2:9; 3:22-24). Christ had to hang on the tree (Acts 5:30; 10:39; 13:29; Galatians 3:13; I Peter 2:24) in order to us provide access to the tree of life (Revelation 2:7; 22:2, 14, 19</a:t>
            </a:r>
            <a:r>
              <a:rPr lang="en-US" sz="3500" dirty="0" smtClean="0">
                <a:latin typeface="Berlin Sans FB Demi" pitchFamily="34" charset="0"/>
              </a:rPr>
              <a:t>)</a:t>
            </a:r>
            <a:endParaRPr lang="en-US" sz="3500" dirty="0" smtClean="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20</a:t>
            </a:fld>
            <a:endParaRPr lang="en-US"/>
          </a:p>
        </p:txBody>
      </p:sp>
    </p:spTree>
    <p:extLst>
      <p:ext uri="{BB962C8B-B14F-4D97-AF65-F5344CB8AC3E}">
        <p14:creationId xmlns:p14="http://schemas.microsoft.com/office/powerpoint/2010/main" xmlns="" val="10002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spcBef>
                <a:spcPts val="1800"/>
              </a:spcBef>
            </a:pPr>
            <a:r>
              <a:rPr lang="en-US" sz="3600" dirty="0" smtClean="0">
                <a:latin typeface="Berlin Sans FB Demi" pitchFamily="34" charset="0"/>
              </a:rPr>
              <a:t>Justin </a:t>
            </a:r>
            <a:r>
              <a:rPr lang="en-US" sz="3600" dirty="0">
                <a:latin typeface="Berlin Sans FB Demi" pitchFamily="34" charset="0"/>
              </a:rPr>
              <a:t>Martyr, Dialogue with </a:t>
            </a:r>
            <a:r>
              <a:rPr lang="en-US" sz="3600" dirty="0" err="1">
                <a:latin typeface="Berlin Sans FB Demi" pitchFamily="34" charset="0"/>
              </a:rPr>
              <a:t>Trypho</a:t>
            </a:r>
            <a:r>
              <a:rPr lang="en-US" sz="3600" dirty="0">
                <a:latin typeface="Berlin Sans FB Demi" pitchFamily="34" charset="0"/>
              </a:rPr>
              <a:t>, chapter 86, takes all kinds of pictures of trees in the Bible as pictures of the cross and tree of </a:t>
            </a:r>
            <a:r>
              <a:rPr lang="en-US" sz="3600" dirty="0" smtClean="0">
                <a:latin typeface="Berlin Sans FB Demi" pitchFamily="34" charset="0"/>
              </a:rPr>
              <a:t>life (Ex. 15:25)</a:t>
            </a:r>
            <a:endParaRPr lang="en-US" sz="3600" dirty="0">
              <a:latin typeface="Berlin Sans FB Demi" pitchFamily="34" charset="0"/>
            </a:endParaRPr>
          </a:p>
          <a:p>
            <a:endParaRPr lang="en-US" sz="3600" dirty="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21</a:t>
            </a:fld>
            <a:endParaRPr lang="en-US"/>
          </a:p>
        </p:txBody>
      </p:sp>
    </p:spTree>
    <p:extLst>
      <p:ext uri="{BB962C8B-B14F-4D97-AF65-F5344CB8AC3E}">
        <p14:creationId xmlns:p14="http://schemas.microsoft.com/office/powerpoint/2010/main" xmlns="" val="10002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dirty="0" smtClean="0">
                <a:latin typeface="Berlin Sans FB Demi" pitchFamily="34" charset="0"/>
              </a:rPr>
              <a:t>Deuteronomy 21:22-23</a:t>
            </a:r>
            <a:endParaRPr lang="en-US" dirty="0">
              <a:latin typeface="Berlin Sans FB Demi" pitchFamily="34" charset="0"/>
            </a:endParaRPr>
          </a:p>
        </p:txBody>
      </p:sp>
      <p:sp>
        <p:nvSpPr>
          <p:cNvPr id="3" name="Content Placeholder 2"/>
          <p:cNvSpPr>
            <a:spLocks noGrp="1"/>
          </p:cNvSpPr>
          <p:nvPr>
            <p:ph idx="1"/>
          </p:nvPr>
        </p:nvSpPr>
        <p:spPr>
          <a:xfrm>
            <a:off x="0" y="609600"/>
            <a:ext cx="9144000" cy="6248400"/>
          </a:xfrm>
        </p:spPr>
        <p:txBody>
          <a:bodyPr>
            <a:normAutofit/>
          </a:bodyPr>
          <a:lstStyle/>
          <a:p>
            <a:pPr>
              <a:spcBef>
                <a:spcPts val="1800"/>
              </a:spcBef>
            </a:pPr>
            <a:r>
              <a:rPr lang="en-US" sz="3600" dirty="0" smtClean="0">
                <a:latin typeface="Berlin Sans FB Demi" pitchFamily="34" charset="0"/>
              </a:rPr>
              <a:t>The </a:t>
            </a:r>
            <a:r>
              <a:rPr lang="en-US" sz="3600" dirty="0">
                <a:latin typeface="Berlin Sans FB Demi" pitchFamily="34" charset="0"/>
              </a:rPr>
              <a:t>law does </a:t>
            </a:r>
            <a:r>
              <a:rPr lang="en-US" sz="3600" i="1" u="sng" dirty="0">
                <a:latin typeface="Berlin Sans FB Demi" pitchFamily="34" charset="0"/>
              </a:rPr>
              <a:t>not </a:t>
            </a:r>
            <a:r>
              <a:rPr lang="en-US" sz="3600" b="1" i="1" u="sng" dirty="0">
                <a:latin typeface="Berlin Sans FB Demi" pitchFamily="34" charset="0"/>
              </a:rPr>
              <a:t>demand</a:t>
            </a:r>
            <a:r>
              <a:rPr lang="en-US" sz="3600" i="1" dirty="0">
                <a:latin typeface="Berlin Sans FB Demi" pitchFamily="34" charset="0"/>
              </a:rPr>
              <a:t> </a:t>
            </a:r>
            <a:r>
              <a:rPr lang="en-US" sz="3600" i="1" dirty="0" smtClean="0">
                <a:latin typeface="Berlin Sans FB Demi" pitchFamily="34" charset="0"/>
              </a:rPr>
              <a:t> </a:t>
            </a:r>
            <a:r>
              <a:rPr lang="en-US" sz="3600" dirty="0" smtClean="0">
                <a:latin typeface="Berlin Sans FB Demi" pitchFamily="34" charset="0"/>
              </a:rPr>
              <a:t>the </a:t>
            </a:r>
            <a:r>
              <a:rPr lang="en-US" sz="3600" dirty="0">
                <a:latin typeface="Berlin Sans FB Demi" pitchFamily="34" charset="0"/>
              </a:rPr>
              <a:t>exposure of the criminal’s body in such a </a:t>
            </a:r>
            <a:r>
              <a:rPr lang="en-US" sz="3600" dirty="0" smtClean="0">
                <a:latin typeface="Berlin Sans FB Demi" pitchFamily="34" charset="0"/>
              </a:rPr>
              <a:t>fashion, but assumes it.</a:t>
            </a:r>
          </a:p>
          <a:p>
            <a:pPr>
              <a:spcBef>
                <a:spcPts val="1800"/>
              </a:spcBef>
            </a:pPr>
            <a:r>
              <a:rPr lang="en-US" sz="3600" dirty="0" smtClean="0">
                <a:latin typeface="Berlin Sans FB Demi" pitchFamily="34" charset="0"/>
              </a:rPr>
              <a:t>21:23 </a:t>
            </a:r>
            <a:r>
              <a:rPr lang="en-US" sz="3600" u="sng" dirty="0">
                <a:latin typeface="Berlin Sans FB Demi" pitchFamily="34" charset="0"/>
              </a:rPr>
              <a:t>You shall surely bury him on the same day- </a:t>
            </a:r>
            <a:r>
              <a:rPr lang="en-US" sz="3600" dirty="0">
                <a:latin typeface="Berlin Sans FB Demi" pitchFamily="34" charset="0"/>
              </a:rPr>
              <a:t>NASB “The Hebrew syntax is strongly emphatic” Thompson, </a:t>
            </a:r>
            <a:r>
              <a:rPr lang="en-US" sz="3600" i="1" dirty="0">
                <a:latin typeface="Berlin Sans FB Demi" pitchFamily="34" charset="0"/>
              </a:rPr>
              <a:t>Deuteronomy</a:t>
            </a:r>
            <a:r>
              <a:rPr lang="en-US" sz="3600" dirty="0">
                <a:latin typeface="Berlin Sans FB Demi" pitchFamily="34" charset="0"/>
              </a:rPr>
              <a:t>, </a:t>
            </a:r>
            <a:r>
              <a:rPr lang="en-US" sz="3600" dirty="0" smtClean="0">
                <a:latin typeface="Berlin Sans FB Demi" pitchFamily="34" charset="0"/>
              </a:rPr>
              <a:t>Tyndale, 232 </a:t>
            </a:r>
            <a:endParaRPr lang="en-US" sz="3600" dirty="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3</a:t>
            </a:fld>
            <a:endParaRPr lang="en-US"/>
          </a:p>
        </p:txBody>
      </p:sp>
    </p:spTree>
    <p:extLst>
      <p:ext uri="{BB962C8B-B14F-4D97-AF65-F5344CB8AC3E}">
        <p14:creationId xmlns:p14="http://schemas.microsoft.com/office/powerpoint/2010/main" xmlns="" val="41388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spcBef>
                <a:spcPts val="1800"/>
              </a:spcBef>
            </a:pPr>
            <a:r>
              <a:rPr lang="en-US" sz="3600" dirty="0">
                <a:latin typeface="Berlin Sans FB Demi" pitchFamily="34" charset="0"/>
              </a:rPr>
              <a:t>His body was to be taken down the same day: before sunset in Joshua 8:29; </a:t>
            </a:r>
            <a:r>
              <a:rPr lang="en-US" sz="3600" dirty="0" smtClean="0">
                <a:latin typeface="Berlin Sans FB Demi" pitchFamily="34" charset="0"/>
              </a:rPr>
              <a:t>10:26-27</a:t>
            </a:r>
          </a:p>
          <a:p>
            <a:pPr>
              <a:spcBef>
                <a:spcPts val="1800"/>
              </a:spcBef>
            </a:pPr>
            <a:r>
              <a:rPr lang="en-US" sz="3600" dirty="0" smtClean="0">
                <a:latin typeface="Berlin Sans FB Demi" pitchFamily="34" charset="0"/>
              </a:rPr>
              <a:t>The one who dies in such a fashion </a:t>
            </a:r>
            <a:r>
              <a:rPr lang="en-US" sz="3600" u="sng" dirty="0" smtClean="0">
                <a:latin typeface="Berlin Sans FB Demi" pitchFamily="34" charset="0"/>
              </a:rPr>
              <a:t>is accursed by God</a:t>
            </a:r>
            <a:r>
              <a:rPr lang="en-US" sz="3600" dirty="0" smtClean="0">
                <a:latin typeface="Berlin Sans FB Demi" pitchFamily="34" charset="0"/>
              </a:rPr>
              <a:t>- Is God the subject or object of the curse? </a:t>
            </a:r>
          </a:p>
          <a:p>
            <a:pPr>
              <a:spcBef>
                <a:spcPts val="1800"/>
              </a:spcBef>
            </a:pPr>
            <a:r>
              <a:rPr lang="en-US" sz="3600" dirty="0" smtClean="0">
                <a:latin typeface="Berlin Sans FB Demi" pitchFamily="34" charset="0"/>
              </a:rPr>
              <a:t>Object: Idea that it is a great offence against God to mistreat the dead body</a:t>
            </a:r>
          </a:p>
          <a:p>
            <a:pPr>
              <a:spcBef>
                <a:spcPts val="1800"/>
              </a:spcBef>
            </a:pPr>
            <a:r>
              <a:rPr lang="en-US" sz="3600" dirty="0" smtClean="0">
                <a:latin typeface="Berlin Sans FB Demi" pitchFamily="34" charset="0"/>
              </a:rPr>
              <a:t>Subject: Idea the criminal’s death demonstrates the LORD’s wrath against sin</a:t>
            </a:r>
          </a:p>
          <a:p>
            <a:pPr>
              <a:spcBef>
                <a:spcPts val="1800"/>
              </a:spcBef>
            </a:pPr>
            <a:endParaRPr lang="en-US" sz="3600" dirty="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4</a:t>
            </a:fld>
            <a:endParaRPr lang="en-US"/>
          </a:p>
        </p:txBody>
      </p:sp>
    </p:spTree>
    <p:extLst>
      <p:ext uri="{BB962C8B-B14F-4D97-AF65-F5344CB8AC3E}">
        <p14:creationId xmlns:p14="http://schemas.microsoft.com/office/powerpoint/2010/main" xmlns="" val="34702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latin typeface="Berlin Sans FB Demi" pitchFamily="34" charset="0"/>
              </a:rPr>
              <a:t>Bible Characters who were on a tree </a:t>
            </a:r>
            <a:r>
              <a:rPr lang="en-US" dirty="0" smtClean="0">
                <a:latin typeface="Bwhebb" pitchFamily="2" charset="0"/>
              </a:rPr>
              <a:t>c[e</a:t>
            </a:r>
            <a:endParaRPr lang="en-US" dirty="0">
              <a:latin typeface="Berlin Sans FB Demi" pitchFamily="34" charset="0"/>
            </a:endParaRPr>
          </a:p>
        </p:txBody>
      </p:sp>
      <p:sp>
        <p:nvSpPr>
          <p:cNvPr id="3" name="Content Placeholder 2"/>
          <p:cNvSpPr>
            <a:spLocks noGrp="1"/>
          </p:cNvSpPr>
          <p:nvPr>
            <p:ph idx="1"/>
          </p:nvPr>
        </p:nvSpPr>
        <p:spPr>
          <a:xfrm>
            <a:off x="0" y="685800"/>
            <a:ext cx="9144000" cy="6172200"/>
          </a:xfrm>
        </p:spPr>
        <p:txBody>
          <a:bodyPr>
            <a:normAutofit lnSpcReduction="10000"/>
          </a:bodyPr>
          <a:lstStyle/>
          <a:p>
            <a:pPr>
              <a:spcBef>
                <a:spcPts val="1800"/>
              </a:spcBef>
            </a:pPr>
            <a:r>
              <a:rPr lang="en-US" sz="3600" dirty="0" smtClean="0">
                <a:latin typeface="Berlin Sans FB Demi" pitchFamily="34" charset="0"/>
              </a:rPr>
              <a:t>Some means of execution and others after death </a:t>
            </a:r>
          </a:p>
          <a:p>
            <a:pPr>
              <a:spcBef>
                <a:spcPts val="1800"/>
              </a:spcBef>
            </a:pPr>
            <a:r>
              <a:rPr lang="en-US" sz="3600" dirty="0" smtClean="0">
                <a:latin typeface="Berlin Sans FB Demi" pitchFamily="34" charset="0"/>
              </a:rPr>
              <a:t>Genesis 40:19 The chief baker </a:t>
            </a:r>
          </a:p>
          <a:p>
            <a:pPr>
              <a:spcBef>
                <a:spcPts val="1800"/>
              </a:spcBef>
            </a:pPr>
            <a:r>
              <a:rPr lang="en-US" sz="3600" dirty="0" smtClean="0">
                <a:latin typeface="Berlin Sans FB Demi" pitchFamily="34" charset="0"/>
              </a:rPr>
              <a:t>Joshua 8:29 The king of Ai </a:t>
            </a:r>
          </a:p>
          <a:p>
            <a:pPr>
              <a:spcBef>
                <a:spcPts val="1800"/>
              </a:spcBef>
            </a:pPr>
            <a:r>
              <a:rPr lang="en-US" sz="3600" dirty="0" smtClean="0">
                <a:latin typeface="Berlin Sans FB Demi" pitchFamily="34" charset="0"/>
              </a:rPr>
              <a:t>Joshua 10:26-27 The five kings of Canaan who fought against the </a:t>
            </a:r>
            <a:r>
              <a:rPr lang="en-US" sz="3600" dirty="0" err="1" smtClean="0">
                <a:latin typeface="Berlin Sans FB Demi" pitchFamily="34" charset="0"/>
              </a:rPr>
              <a:t>Gibeonites</a:t>
            </a:r>
            <a:r>
              <a:rPr lang="en-US" sz="3600" dirty="0" smtClean="0">
                <a:latin typeface="Berlin Sans FB Demi" pitchFamily="34" charset="0"/>
              </a:rPr>
              <a:t> </a:t>
            </a:r>
          </a:p>
          <a:p>
            <a:pPr>
              <a:spcBef>
                <a:spcPts val="1800"/>
              </a:spcBef>
            </a:pPr>
            <a:r>
              <a:rPr lang="en-US" sz="3600" dirty="0" smtClean="0">
                <a:latin typeface="Berlin Sans FB Demi" pitchFamily="34" charset="0"/>
              </a:rPr>
              <a:t>Esther 2:23 </a:t>
            </a:r>
            <a:r>
              <a:rPr lang="en-US" sz="3600" dirty="0" err="1" smtClean="0">
                <a:latin typeface="Berlin Sans FB Demi" pitchFamily="34" charset="0"/>
              </a:rPr>
              <a:t>Bigthan</a:t>
            </a:r>
            <a:r>
              <a:rPr lang="en-US" sz="3600" dirty="0" smtClean="0">
                <a:latin typeface="Berlin Sans FB Demi" pitchFamily="34" charset="0"/>
              </a:rPr>
              <a:t> and </a:t>
            </a:r>
            <a:r>
              <a:rPr lang="en-US" sz="3600" dirty="0" err="1" smtClean="0">
                <a:latin typeface="Berlin Sans FB Demi" pitchFamily="34" charset="0"/>
              </a:rPr>
              <a:t>Teresh</a:t>
            </a:r>
            <a:r>
              <a:rPr lang="en-US" sz="3600" dirty="0" smtClean="0">
                <a:latin typeface="Berlin Sans FB Demi" pitchFamily="34" charset="0"/>
              </a:rPr>
              <a:t> died on a gallows- Every time the NASB uses the term gallows in Esther the Hebrew word is </a:t>
            </a:r>
            <a:r>
              <a:rPr lang="en-US" sz="3600" dirty="0" smtClean="0">
                <a:latin typeface="Berlin Sans FB Demi" pitchFamily="34" charset="0"/>
              </a:rPr>
              <a:t>tree</a:t>
            </a:r>
            <a:endParaRPr lang="en-US" sz="3600" dirty="0" smtClean="0">
              <a:latin typeface="Berlin Sans FB Demi" pitchFamily="34" charset="0"/>
            </a:endParaRPr>
          </a:p>
          <a:p>
            <a:endParaRPr lang="en-US" dirty="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5</a:t>
            </a:fld>
            <a:endParaRPr lang="en-US"/>
          </a:p>
        </p:txBody>
      </p:sp>
    </p:spTree>
    <p:extLst>
      <p:ext uri="{BB962C8B-B14F-4D97-AF65-F5344CB8AC3E}">
        <p14:creationId xmlns:p14="http://schemas.microsoft.com/office/powerpoint/2010/main" xmlns="" val="2387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latin typeface="Berlin Sans FB Demi" pitchFamily="34" charset="0"/>
              </a:rPr>
              <a:t>Bible Characters who were on a tree </a:t>
            </a:r>
            <a:r>
              <a:rPr lang="en-US" dirty="0" smtClean="0">
                <a:latin typeface="Bwhebb" pitchFamily="2" charset="0"/>
              </a:rPr>
              <a:t>c[e</a:t>
            </a:r>
            <a:endParaRPr lang="en-US" dirty="0">
              <a:latin typeface="Berlin Sans FB Demi" pitchFamily="34" charset="0"/>
            </a:endParaRPr>
          </a:p>
        </p:txBody>
      </p:sp>
      <p:sp>
        <p:nvSpPr>
          <p:cNvPr id="3" name="Content Placeholder 2"/>
          <p:cNvSpPr>
            <a:spLocks noGrp="1"/>
          </p:cNvSpPr>
          <p:nvPr>
            <p:ph idx="1"/>
          </p:nvPr>
        </p:nvSpPr>
        <p:spPr>
          <a:xfrm>
            <a:off x="0" y="685800"/>
            <a:ext cx="9144000" cy="6172200"/>
          </a:xfrm>
        </p:spPr>
        <p:txBody>
          <a:bodyPr>
            <a:normAutofit/>
          </a:bodyPr>
          <a:lstStyle/>
          <a:p>
            <a:pPr>
              <a:spcBef>
                <a:spcPts val="1800"/>
              </a:spcBef>
            </a:pPr>
            <a:r>
              <a:rPr lang="en-US" sz="3600" dirty="0" smtClean="0">
                <a:latin typeface="Berlin Sans FB Demi" pitchFamily="34" charset="0"/>
              </a:rPr>
              <a:t>Esther </a:t>
            </a:r>
            <a:r>
              <a:rPr lang="en-US" sz="3600" dirty="0" smtClean="0">
                <a:latin typeface="Berlin Sans FB Demi" pitchFamily="34" charset="0"/>
              </a:rPr>
              <a:t>5:14; 6:4 prepared for Mordecai</a:t>
            </a:r>
          </a:p>
          <a:p>
            <a:pPr>
              <a:spcBef>
                <a:spcPts val="1800"/>
              </a:spcBef>
            </a:pPr>
            <a:r>
              <a:rPr lang="en-US" sz="3600" dirty="0" smtClean="0">
                <a:latin typeface="Berlin Sans FB Demi" pitchFamily="34" charset="0"/>
              </a:rPr>
              <a:t>Esther 7:9-10; 8:7 Haman ends up being killed </a:t>
            </a:r>
          </a:p>
          <a:p>
            <a:pPr>
              <a:spcBef>
                <a:spcPts val="1800"/>
              </a:spcBef>
            </a:pPr>
            <a:r>
              <a:rPr lang="en-US" sz="3600" dirty="0" smtClean="0">
                <a:latin typeface="Berlin Sans FB Demi" pitchFamily="34" charset="0"/>
              </a:rPr>
              <a:t>Esther 9:25-26 Haman’s sons killed</a:t>
            </a:r>
          </a:p>
          <a:p>
            <a:endParaRPr lang="en-US" dirty="0" smtClean="0">
              <a:latin typeface="Berlin Sans FB Demi" pitchFamily="34" charset="0"/>
            </a:endParaRPr>
          </a:p>
          <a:p>
            <a:endParaRPr lang="en-US" dirty="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6</a:t>
            </a:fld>
            <a:endParaRPr lang="en-US"/>
          </a:p>
        </p:txBody>
      </p:sp>
    </p:spTree>
    <p:extLst>
      <p:ext uri="{BB962C8B-B14F-4D97-AF65-F5344CB8AC3E}">
        <p14:creationId xmlns:p14="http://schemas.microsoft.com/office/powerpoint/2010/main" xmlns="" val="2387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
            <a:ext cx="9144000" cy="826770"/>
          </a:xfrm>
        </p:spPr>
        <p:txBody>
          <a:bodyPr>
            <a:normAutofit/>
          </a:bodyPr>
          <a:lstStyle/>
          <a:p>
            <a:r>
              <a:rPr lang="en-US" dirty="0" smtClean="0">
                <a:latin typeface="Berlin Sans FB Demi" pitchFamily="34" charset="0"/>
              </a:rPr>
              <a:t>Bible Characters who were hung </a:t>
            </a:r>
            <a:r>
              <a:rPr lang="en-US" dirty="0" err="1" smtClean="0">
                <a:latin typeface="Bwhebb" pitchFamily="2" charset="0"/>
              </a:rPr>
              <a:t>hlt</a:t>
            </a:r>
            <a:endParaRPr lang="en-US" dirty="0"/>
          </a:p>
        </p:txBody>
      </p:sp>
      <p:sp>
        <p:nvSpPr>
          <p:cNvPr id="3" name="Content Placeholder 2"/>
          <p:cNvSpPr>
            <a:spLocks noGrp="1"/>
          </p:cNvSpPr>
          <p:nvPr>
            <p:ph idx="1"/>
          </p:nvPr>
        </p:nvSpPr>
        <p:spPr>
          <a:xfrm>
            <a:off x="0" y="838200"/>
            <a:ext cx="9144000" cy="6096000"/>
          </a:xfrm>
        </p:spPr>
        <p:txBody>
          <a:bodyPr>
            <a:normAutofit/>
          </a:bodyPr>
          <a:lstStyle/>
          <a:p>
            <a:pPr>
              <a:spcBef>
                <a:spcPts val="1800"/>
              </a:spcBef>
            </a:pPr>
            <a:r>
              <a:rPr lang="en-US" sz="3600" dirty="0" smtClean="0">
                <a:latin typeface="Berlin Sans FB Demi" pitchFamily="34" charset="0"/>
              </a:rPr>
              <a:t>There is some overlap</a:t>
            </a:r>
          </a:p>
          <a:p>
            <a:pPr>
              <a:spcBef>
                <a:spcPts val="1800"/>
              </a:spcBef>
            </a:pPr>
            <a:r>
              <a:rPr lang="en-US" sz="3600" dirty="0" smtClean="0">
                <a:latin typeface="Berlin Sans FB Demi" pitchFamily="34" charset="0"/>
              </a:rPr>
              <a:t>Genesis 40:19, 22; 41:13 The chief baker</a:t>
            </a:r>
          </a:p>
          <a:p>
            <a:pPr>
              <a:spcBef>
                <a:spcPts val="1800"/>
              </a:spcBef>
            </a:pPr>
            <a:r>
              <a:rPr lang="en-US" sz="3600" dirty="0" smtClean="0">
                <a:latin typeface="Berlin Sans FB Demi" pitchFamily="34" charset="0"/>
              </a:rPr>
              <a:t>Joshua 8:29 The king of Ai</a:t>
            </a:r>
          </a:p>
          <a:p>
            <a:pPr>
              <a:spcBef>
                <a:spcPts val="1800"/>
              </a:spcBef>
            </a:pPr>
            <a:r>
              <a:rPr lang="en-US" sz="3600" dirty="0" smtClean="0">
                <a:latin typeface="Berlin Sans FB Demi" pitchFamily="34" charset="0"/>
              </a:rPr>
              <a:t>Joshua 10:26 The five kings of Canaan</a:t>
            </a:r>
          </a:p>
          <a:p>
            <a:pPr>
              <a:spcBef>
                <a:spcPts val="1800"/>
              </a:spcBef>
            </a:pPr>
            <a:r>
              <a:rPr lang="en-US" sz="3600" dirty="0" smtClean="0">
                <a:latin typeface="Berlin Sans FB Demi" pitchFamily="34" charset="0"/>
              </a:rPr>
              <a:t>Esther 2:23 </a:t>
            </a:r>
            <a:r>
              <a:rPr lang="en-US" sz="3600" dirty="0" err="1" smtClean="0">
                <a:latin typeface="Berlin Sans FB Demi" pitchFamily="34" charset="0"/>
              </a:rPr>
              <a:t>Bigthan</a:t>
            </a:r>
            <a:r>
              <a:rPr lang="en-US" sz="3600" dirty="0" smtClean="0">
                <a:latin typeface="Berlin Sans FB Demi" pitchFamily="34" charset="0"/>
              </a:rPr>
              <a:t> and </a:t>
            </a:r>
            <a:r>
              <a:rPr lang="en-US" sz="3600" dirty="0" err="1" smtClean="0">
                <a:latin typeface="Berlin Sans FB Demi" pitchFamily="34" charset="0"/>
              </a:rPr>
              <a:t>Teresh</a:t>
            </a:r>
            <a:endParaRPr lang="en-US" sz="3600" dirty="0" smtClean="0">
              <a:latin typeface="Berlin Sans FB Demi" pitchFamily="34" charset="0"/>
            </a:endParaRPr>
          </a:p>
          <a:p>
            <a:pPr>
              <a:spcBef>
                <a:spcPts val="1800"/>
              </a:spcBef>
            </a:pPr>
            <a:r>
              <a:rPr lang="en-US" sz="3600" dirty="0" smtClean="0">
                <a:latin typeface="Berlin Sans FB Demi" pitchFamily="34" charset="0"/>
              </a:rPr>
              <a:t>Esther 6:4 Haman’s plan for Mordecai </a:t>
            </a:r>
          </a:p>
          <a:p>
            <a:pPr>
              <a:spcBef>
                <a:spcPts val="1800"/>
              </a:spcBef>
            </a:pPr>
            <a:r>
              <a:rPr lang="en-US" sz="3600" dirty="0" smtClean="0">
                <a:latin typeface="Berlin Sans FB Demi" pitchFamily="34" charset="0"/>
              </a:rPr>
              <a:t>Esther 7:9; 8:7 Haman </a:t>
            </a:r>
          </a:p>
          <a:p>
            <a:pPr>
              <a:spcBef>
                <a:spcPts val="1800"/>
              </a:spcBef>
            </a:pPr>
            <a:r>
              <a:rPr lang="en-US" sz="3600" dirty="0" smtClean="0">
                <a:latin typeface="Berlin Sans FB Demi" pitchFamily="34" charset="0"/>
              </a:rPr>
              <a:t>Esther 9:13-14, 25 Haman’s </a:t>
            </a:r>
            <a:r>
              <a:rPr lang="en-US" sz="3600" dirty="0" smtClean="0">
                <a:latin typeface="Berlin Sans FB Demi" pitchFamily="34" charset="0"/>
              </a:rPr>
              <a:t>son</a:t>
            </a:r>
            <a:endParaRPr lang="en-US" sz="3600" dirty="0" smtClean="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7</a:t>
            </a:fld>
            <a:endParaRPr lang="en-US"/>
          </a:p>
        </p:txBody>
      </p:sp>
    </p:spTree>
    <p:extLst>
      <p:ext uri="{BB962C8B-B14F-4D97-AF65-F5344CB8AC3E}">
        <p14:creationId xmlns:p14="http://schemas.microsoft.com/office/powerpoint/2010/main" xmlns="" val="327478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dirty="0" smtClean="0">
                <a:latin typeface="Berlin Sans FB Demi" pitchFamily="34" charset="0"/>
              </a:rPr>
              <a:t>Bible Characters who were hung</a:t>
            </a:r>
            <a:endParaRPr lang="en-US" dirty="0"/>
          </a:p>
        </p:txBody>
      </p:sp>
      <p:sp>
        <p:nvSpPr>
          <p:cNvPr id="3" name="Content Placeholder 2"/>
          <p:cNvSpPr>
            <a:spLocks noGrp="1"/>
          </p:cNvSpPr>
          <p:nvPr>
            <p:ph idx="1"/>
          </p:nvPr>
        </p:nvSpPr>
        <p:spPr>
          <a:xfrm>
            <a:off x="0" y="609600"/>
            <a:ext cx="9144000" cy="6324600"/>
          </a:xfrm>
        </p:spPr>
        <p:txBody>
          <a:bodyPr>
            <a:normAutofit/>
          </a:bodyPr>
          <a:lstStyle/>
          <a:p>
            <a:pPr>
              <a:spcBef>
                <a:spcPts val="1800"/>
              </a:spcBef>
            </a:pPr>
            <a:r>
              <a:rPr lang="en-US" sz="3600" dirty="0" smtClean="0">
                <a:latin typeface="Berlin Sans FB Demi" pitchFamily="34" charset="0"/>
              </a:rPr>
              <a:t>II Samuel 4:12 The murderers of </a:t>
            </a:r>
            <a:r>
              <a:rPr lang="en-US" sz="3600" dirty="0" err="1" smtClean="0">
                <a:latin typeface="Berlin Sans FB Demi" pitchFamily="34" charset="0"/>
              </a:rPr>
              <a:t>Ish-bosheth</a:t>
            </a:r>
            <a:r>
              <a:rPr lang="en-US" sz="3600" dirty="0">
                <a:latin typeface="Berlin Sans FB Demi" pitchFamily="34" charset="0"/>
              </a:rPr>
              <a:t>:</a:t>
            </a:r>
            <a:r>
              <a:rPr lang="en-US" sz="3600" dirty="0" smtClean="0">
                <a:latin typeface="Berlin Sans FB Demi" pitchFamily="34" charset="0"/>
              </a:rPr>
              <a:t> hung up after their execution</a:t>
            </a:r>
          </a:p>
          <a:p>
            <a:pPr>
              <a:spcBef>
                <a:spcPts val="1800"/>
              </a:spcBef>
            </a:pPr>
            <a:r>
              <a:rPr lang="en-US" sz="3600" dirty="0" smtClean="0">
                <a:latin typeface="Berlin Sans FB Demi" pitchFamily="34" charset="0"/>
              </a:rPr>
              <a:t>II Samuel 18:10 Absalom: hanging in an oak</a:t>
            </a:r>
          </a:p>
          <a:p>
            <a:pPr>
              <a:spcBef>
                <a:spcPts val="1800"/>
              </a:spcBef>
            </a:pPr>
            <a:r>
              <a:rPr lang="en-US" sz="3600" dirty="0" smtClean="0">
                <a:latin typeface="Berlin Sans FB Demi" pitchFamily="34" charset="0"/>
              </a:rPr>
              <a:t>II Samuel 21:12 The bones of Saul and Jonathan had been hung up by the Philistines</a:t>
            </a:r>
          </a:p>
          <a:p>
            <a:pPr>
              <a:spcBef>
                <a:spcPts val="1800"/>
              </a:spcBef>
            </a:pPr>
            <a:r>
              <a:rPr lang="en-US" sz="3600" dirty="0" smtClean="0">
                <a:latin typeface="Berlin Sans FB Demi" pitchFamily="34" charset="0"/>
              </a:rPr>
              <a:t>Lamentations 5:12 “Princes were hung by their hands; elders were not respected</a:t>
            </a:r>
            <a:r>
              <a:rPr lang="en-US" sz="3600" dirty="0" smtClean="0">
                <a:latin typeface="Berlin Sans FB Demi" pitchFamily="34" charset="0"/>
              </a:rPr>
              <a:t>.”</a:t>
            </a:r>
            <a:endParaRPr lang="en-US" sz="3600" dirty="0" smtClean="0">
              <a:latin typeface="Berlin Sans FB Demi" pitchFamily="34" charset="0"/>
            </a:endParaRPr>
          </a:p>
        </p:txBody>
      </p:sp>
      <p:sp>
        <p:nvSpPr>
          <p:cNvPr id="4" name="Slide Number Placeholder 3"/>
          <p:cNvSpPr>
            <a:spLocks noGrp="1"/>
          </p:cNvSpPr>
          <p:nvPr>
            <p:ph type="sldNum" sz="quarter" idx="12"/>
          </p:nvPr>
        </p:nvSpPr>
        <p:spPr/>
        <p:txBody>
          <a:bodyPr/>
          <a:lstStyle/>
          <a:p>
            <a:fld id="{CB99005C-AE36-40D6-BAC4-8E496C98F644}" type="slidenum">
              <a:rPr lang="en-US" smtClean="0"/>
              <a:pPr/>
              <a:t>8</a:t>
            </a:fld>
            <a:endParaRPr lang="en-US"/>
          </a:p>
        </p:txBody>
      </p:sp>
    </p:spTree>
    <p:extLst>
      <p:ext uri="{BB962C8B-B14F-4D97-AF65-F5344CB8AC3E}">
        <p14:creationId xmlns:p14="http://schemas.microsoft.com/office/powerpoint/2010/main" xmlns="" val="1363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dirty="0" smtClean="0">
                <a:latin typeface="Berlin Sans FB Demi" pitchFamily="34" charset="0"/>
              </a:rPr>
              <a:t>Bible Characters who were hung</a:t>
            </a:r>
            <a:endParaRPr lang="en-US" dirty="0"/>
          </a:p>
        </p:txBody>
      </p:sp>
      <p:sp>
        <p:nvSpPr>
          <p:cNvPr id="3" name="Content Placeholder 2"/>
          <p:cNvSpPr>
            <a:spLocks noGrp="1"/>
          </p:cNvSpPr>
          <p:nvPr>
            <p:ph idx="1"/>
          </p:nvPr>
        </p:nvSpPr>
        <p:spPr>
          <a:xfrm>
            <a:off x="0" y="609600"/>
            <a:ext cx="9144000" cy="6324600"/>
          </a:xfrm>
        </p:spPr>
        <p:txBody>
          <a:bodyPr>
            <a:normAutofit/>
          </a:bodyPr>
          <a:lstStyle/>
          <a:p>
            <a:pPr>
              <a:spcBef>
                <a:spcPts val="1800"/>
              </a:spcBef>
            </a:pPr>
            <a:r>
              <a:rPr lang="en-US" sz="3600" u="sng" dirty="0" smtClean="0">
                <a:latin typeface="Berlin Sans FB Demi" pitchFamily="34" charset="0"/>
              </a:rPr>
              <a:t>Apocrypha</a:t>
            </a:r>
            <a:r>
              <a:rPr lang="en-US" sz="3600" dirty="0" smtClean="0">
                <a:latin typeface="Berlin Sans FB Demi" pitchFamily="34" charset="0"/>
              </a:rPr>
              <a:t>: Judith 14:1, 11 </a:t>
            </a:r>
            <a:r>
              <a:rPr lang="en-US" sz="3600" dirty="0" err="1" smtClean="0">
                <a:latin typeface="Berlin Sans FB Demi" pitchFamily="34" charset="0"/>
              </a:rPr>
              <a:t>Holofernes</a:t>
            </a:r>
            <a:r>
              <a:rPr lang="en-US" sz="3600" dirty="0" smtClean="0">
                <a:latin typeface="Berlin Sans FB Demi" pitchFamily="34" charset="0"/>
              </a:rPr>
              <a:t>- head hung</a:t>
            </a:r>
          </a:p>
          <a:p>
            <a:pPr>
              <a:spcBef>
                <a:spcPts val="1800"/>
              </a:spcBef>
            </a:pPr>
            <a:r>
              <a:rPr lang="en-US" sz="3600" dirty="0" smtClean="0">
                <a:latin typeface="Berlin Sans FB Demi" pitchFamily="34" charset="0"/>
              </a:rPr>
              <a:t>II Macc. 15:28- 33 </a:t>
            </a:r>
            <a:r>
              <a:rPr lang="en-US" sz="3600" dirty="0" err="1" smtClean="0">
                <a:latin typeface="Berlin Sans FB Demi" pitchFamily="34" charset="0"/>
              </a:rPr>
              <a:t>Nicanor</a:t>
            </a:r>
            <a:endParaRPr lang="en-US" sz="3600" dirty="0" smtClean="0">
              <a:latin typeface="Berlin Sans FB Demi" pitchFamily="34" charset="0"/>
            </a:endParaRPr>
          </a:p>
          <a:p>
            <a:pPr>
              <a:spcBef>
                <a:spcPts val="1800"/>
              </a:spcBef>
            </a:pPr>
            <a:r>
              <a:rPr lang="en-US" sz="3600" u="sng" dirty="0" smtClean="0">
                <a:latin typeface="Berlin Sans FB Demi" pitchFamily="34" charset="0"/>
              </a:rPr>
              <a:t>New Testament</a:t>
            </a:r>
            <a:r>
              <a:rPr lang="en-US" sz="3600" dirty="0" smtClean="0">
                <a:latin typeface="Berlin Sans FB Demi" pitchFamily="34" charset="0"/>
              </a:rPr>
              <a:t>: Matthew 27:5 Judas hanged himself- Not same word as LXX uses in Dt. 21:22-23, however, the Hebrew NT uses the same word</a:t>
            </a:r>
          </a:p>
          <a:p>
            <a:endParaRPr lang="en-US" dirty="0"/>
          </a:p>
        </p:txBody>
      </p:sp>
      <p:sp>
        <p:nvSpPr>
          <p:cNvPr id="4" name="Slide Number Placeholder 3"/>
          <p:cNvSpPr>
            <a:spLocks noGrp="1"/>
          </p:cNvSpPr>
          <p:nvPr>
            <p:ph type="sldNum" sz="quarter" idx="12"/>
          </p:nvPr>
        </p:nvSpPr>
        <p:spPr/>
        <p:txBody>
          <a:bodyPr/>
          <a:lstStyle/>
          <a:p>
            <a:fld id="{CB99005C-AE36-40D6-BAC4-8E496C98F644}" type="slidenum">
              <a:rPr lang="en-US" smtClean="0"/>
              <a:pPr/>
              <a:t>9</a:t>
            </a:fld>
            <a:endParaRPr lang="en-US"/>
          </a:p>
        </p:txBody>
      </p:sp>
    </p:spTree>
    <p:extLst>
      <p:ext uri="{BB962C8B-B14F-4D97-AF65-F5344CB8AC3E}">
        <p14:creationId xmlns:p14="http://schemas.microsoft.com/office/powerpoint/2010/main" xmlns="" val="1363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1404</Words>
  <Application>Microsoft Office PowerPoint</Application>
  <PresentationFormat>On-screen Show (4:3)</PresentationFormat>
  <Paragraphs>104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Berlin Sans FB Demi</vt:lpstr>
      <vt:lpstr>Bwhebb</vt:lpstr>
      <vt:lpstr>Bwgrkl</vt:lpstr>
      <vt:lpstr>Office Theme</vt:lpstr>
      <vt:lpstr>Cursed Is the One Who  Hangs on a Tree</vt:lpstr>
      <vt:lpstr>Deuteronomy 21:22-23</vt:lpstr>
      <vt:lpstr>Deuteronomy 21:22-23</vt:lpstr>
      <vt:lpstr>Slide 4</vt:lpstr>
      <vt:lpstr>Bible Characters who were on a tree c[e</vt:lpstr>
      <vt:lpstr>Bible Characters who were on a tree c[e</vt:lpstr>
      <vt:lpstr>Bible Characters who were hung hlt</vt:lpstr>
      <vt:lpstr>Bible Characters who were hung</vt:lpstr>
      <vt:lpstr>Bible Characters who were hung</vt:lpstr>
      <vt:lpstr>Jesus’ Death on a Tree</vt:lpstr>
      <vt:lpstr>Jesus’ Death on a Tree</vt:lpstr>
      <vt:lpstr>Paul’s Use of Dt. 21:22-23 in Gal. 3:13</vt:lpstr>
      <vt:lpstr>Paul’s Use of Dt. 21:22-23 in Gal. 3:13</vt:lpstr>
      <vt:lpstr>Can we speak of Christ dying for us?</vt:lpstr>
      <vt:lpstr>Can we speak of Christ dying for us?</vt:lpstr>
      <vt:lpstr>The Curse/Shame of the Cross</vt:lpstr>
      <vt:lpstr>Roman View of Crucifixion</vt:lpstr>
      <vt:lpstr>Roman View of Crucifixion</vt:lpstr>
      <vt:lpstr>Slide 19</vt:lpstr>
      <vt:lpstr>Slide 20</vt:lpstr>
      <vt:lpstr>Slide 21</vt:lpstr>
    </vt:vector>
  </TitlesOfParts>
  <Company>Florida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Cursed is the one who hangs on a tree</dc:title>
  <dc:creator>Ken Kearley</dc:creator>
  <cp:lastModifiedBy>Heath Robertson</cp:lastModifiedBy>
  <cp:revision>93</cp:revision>
  <dcterms:created xsi:type="dcterms:W3CDTF">2011-12-08T23:27:33Z</dcterms:created>
  <dcterms:modified xsi:type="dcterms:W3CDTF">2013-07-19T20:45:16Z</dcterms:modified>
</cp:coreProperties>
</file>