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8" r:id="rId3"/>
    <p:sldId id="275" r:id="rId4"/>
    <p:sldId id="279" r:id="rId5"/>
    <p:sldId id="276" r:id="rId6"/>
    <p:sldId id="280" r:id="rId7"/>
    <p:sldId id="284" r:id="rId8"/>
    <p:sldId id="277" r:id="rId9"/>
    <p:sldId id="283" r:id="rId10"/>
    <p:sldId id="281" r:id="rId11"/>
    <p:sldId id="282" r:id="rId12"/>
    <p:sldId id="285" r:id="rId13"/>
    <p:sldId id="287" r:id="rId14"/>
    <p:sldId id="286" r:id="rId15"/>
    <p:sldId id="288" r:id="rId16"/>
    <p:sldId id="278" r:id="rId17"/>
    <p:sldId id="289" r:id="rId18"/>
    <p:sldId id="290" r:id="rId19"/>
    <p:sldId id="291" r:id="rId20"/>
    <p:sldId id="292" r:id="rId21"/>
    <p:sldId id="293" r:id="rId22"/>
  </p:sldIdLst>
  <p:sldSz cx="9144000" cy="6858000" type="screen4x3"/>
  <p:notesSz cx="6858000" cy="9144000"/>
  <p:embeddedFontLst>
    <p:embeddedFont>
      <p:font typeface="Wingdings 2" pitchFamily="18" charset="2"/>
      <p:regular r:id="rId23"/>
    </p:embeddedFont>
    <p:embeddedFont>
      <p:font typeface="Calibri" pitchFamily="34" charset="0"/>
      <p:regular r:id="rId24"/>
      <p:bold r:id="rId25"/>
      <p:italic r:id="rId26"/>
      <p:boldItalic r:id="rId27"/>
    </p:embeddedFont>
    <p:embeddedFont>
      <p:font typeface="Aegyptus" pitchFamily="18" charset="0"/>
      <p:regular r:id="rId28"/>
    </p:embeddedFont>
    <p:embeddedFont>
      <p:font typeface="Verdana" pitchFamily="34" charset="0"/>
      <p:regular r:id="rId29"/>
      <p:bold r:id="rId30"/>
      <p:italic r:id="rId31"/>
      <p:boldItalic r:id="rId3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11/11/2012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709416"/>
            <a:ext cx="8153400" cy="1472184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1 </a:t>
            </a:r>
            <a:r>
              <a:rPr lang="en-US" sz="6000" dirty="0" smtClean="0">
                <a:solidFill>
                  <a:schemeClr val="tx1"/>
                </a:solidFill>
              </a:rPr>
              <a:t>Corinthians 11 &amp; 14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609600"/>
            <a:ext cx="8153400" cy="2438400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solidFill>
                  <a:schemeClr val="tx1"/>
                </a:solidFill>
              </a:rPr>
              <a:t>What Does the Bible Say about Gender Roles?</a:t>
            </a:r>
          </a:p>
          <a:p>
            <a:pPr algn="ctr"/>
            <a:r>
              <a:rPr lang="en-US" sz="4500" dirty="0" smtClean="0">
                <a:solidFill>
                  <a:schemeClr val="tx1"/>
                </a:solidFill>
              </a:rPr>
              <a:t>Lesson </a:t>
            </a:r>
            <a:r>
              <a:rPr lang="en-US" sz="4500" dirty="0" smtClean="0">
                <a:solidFill>
                  <a:schemeClr val="tx1"/>
                </a:solidFill>
              </a:rPr>
              <a:t>04</a:t>
            </a:r>
            <a:endParaRPr lang="en-US" sz="4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smtClean="0">
                <a:solidFill>
                  <a:schemeClr val="tx1"/>
                </a:solidFill>
              </a:rPr>
              <a:t>Corinthians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1 Corinthians 11:2-16</a:t>
            </a:r>
            <a:endParaRPr lang="en-US" sz="45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7804" y="1219200"/>
            <a:ext cx="8426196" cy="4419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173038" marR="0" lvl="0" indent="-173038" algn="ctr" defTabSz="914400" rtl="0" eaLnBrk="1" fontAlgn="auto" latinLnBrk="0" hangingPunct="1">
              <a:lnSpc>
                <a:spcPts val="4000"/>
              </a:lnSpc>
              <a:spcBef>
                <a:spcPts val="3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u="sng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What History Tells Us</a:t>
            </a:r>
            <a:endParaRPr lang="en-US" sz="3200" dirty="0" smtClean="0">
              <a:latin typeface="Calibri" pitchFamily="34" charset="0"/>
              <a:ea typeface="Aegyptus" pitchFamily="18" charset="0"/>
              <a:cs typeface="Calibri" pitchFamily="34" charset="0"/>
            </a:endParaRPr>
          </a:p>
          <a:p>
            <a:pPr marL="173038" marR="0" lvl="0" indent="-173038" defTabSz="914400" rtl="0" eaLnBrk="1" fontAlgn="auto" latinLnBrk="0" hangingPunct="1">
              <a:lnSpc>
                <a:spcPts val="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First Century Jewish women wore head coverings in </a:t>
            </a:r>
            <a:r>
              <a:rPr kumimoji="0" lang="en-US" sz="3200" b="1" i="0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all</a:t>
            </a:r>
            <a:r>
              <a:rPr kumimoji="0" lang="en-US" sz="3200" i="0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 </a:t>
            </a:r>
            <a:r>
              <a:rPr kumimoji="0" lang="en-US" sz="3200" b="1" i="0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public</a:t>
            </a:r>
            <a:r>
              <a:rPr kumimoji="0" lang="en-US" sz="3200" i="0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 activity.</a:t>
            </a:r>
          </a:p>
          <a:p>
            <a:pPr marL="173038" marR="0" lvl="0" indent="-173038" defTabSz="914400" rtl="0" eaLnBrk="1" fontAlgn="auto" latinLnBrk="0" hangingPunct="1">
              <a:lnSpc>
                <a:spcPts val="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Gentile women as well.</a:t>
            </a:r>
          </a:p>
          <a:p>
            <a:pPr marL="630238" lvl="1" indent="-173038">
              <a:lnSpc>
                <a:spcPts val="4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kumimoji="0" lang="en-US" sz="3200" i="0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(Men did not until 4</a:t>
            </a:r>
            <a:r>
              <a:rPr kumimoji="0" lang="en-US" sz="3200" i="0" strike="noStrike" kern="1200" spc="0" normalizeH="0" baseline="3000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th</a:t>
            </a:r>
            <a:r>
              <a:rPr kumimoji="0" lang="en-US" sz="3200" i="0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 Century.)</a:t>
            </a:r>
          </a:p>
          <a:p>
            <a:pPr marL="173038" marR="0" lvl="0" indent="-173038" defTabSz="914400" rtl="0" eaLnBrk="1" fontAlgn="auto" latinLnBrk="0" hangingPunct="1">
              <a:lnSpc>
                <a:spcPts val="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A matter of modesty, not religion.</a:t>
            </a:r>
          </a:p>
          <a:p>
            <a:pPr marL="173038" marR="0" lvl="0" indent="-173038" defTabSz="914400" rtl="0" eaLnBrk="1" fontAlgn="auto" latinLnBrk="0" hangingPunct="1">
              <a:lnSpc>
                <a:spcPts val="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For a woman to reject this custom was to disrespect herself, men, and Christ.</a:t>
            </a:r>
            <a:endParaRPr kumimoji="0" lang="en-US" sz="3200" i="0" strike="noStrike" kern="1200" spc="0" normalizeH="0" noProof="0" dirty="0">
              <a:ln>
                <a:noFill/>
              </a:ln>
              <a:uLnTx/>
              <a:uFillTx/>
              <a:latin typeface="Calibri" pitchFamily="34" charset="0"/>
              <a:ea typeface="Aegyptus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err="1" smtClean="0">
                <a:solidFill>
                  <a:schemeClr val="tx1"/>
                </a:solidFill>
              </a:rPr>
              <a:t>CorintHians</a:t>
            </a:r>
            <a:r>
              <a:rPr lang="en-US" sz="4500" u="sng" dirty="0" smtClean="0">
                <a:solidFill>
                  <a:schemeClr val="tx1"/>
                </a:solidFill>
              </a:rPr>
              <a:t>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</a:t>
            </a:r>
            <a:r>
              <a:rPr lang="en-US" sz="4500" b="1" dirty="0" smtClean="0"/>
              <a:t>1 Corinthians 11:2-16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1905000"/>
            <a:ext cx="7708392" cy="23622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We Should Consider If</a:t>
            </a:r>
            <a:r>
              <a:rPr kumimoji="0" lang="en-US" sz="4500" i="0" u="none" strike="noStrike" kern="1200" cap="all" spc="0" normalizeH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 Our Actions Exhibit Godly Qualities to Those Around Us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 smtClean="0"/>
              <a:t>1 Corinthians 11:5–6</a:t>
            </a:r>
            <a:r>
              <a:rPr lang="en-US" sz="3800" dirty="0" smtClean="0"/>
              <a:t> </a:t>
            </a:r>
          </a:p>
          <a:p>
            <a:r>
              <a:rPr lang="en-US" sz="3800" baseline="30000" dirty="0" smtClean="0"/>
              <a:t>5</a:t>
            </a:r>
            <a:r>
              <a:rPr lang="en-US" sz="3800" dirty="0" smtClean="0"/>
              <a:t> But every woman who has her head uncovered while praying or prophesying disgraces her head, for she is one and the same as the woman whose head is shaved. </a:t>
            </a:r>
            <a:r>
              <a:rPr lang="en-US" sz="3800" baseline="30000" dirty="0" smtClean="0"/>
              <a:t>6</a:t>
            </a:r>
            <a:r>
              <a:rPr lang="en-US" sz="3800" dirty="0" smtClean="0"/>
              <a:t> For if a woman does not cover her head, let her also have her hair cut off; but if it is disgraceful for a woman to have her hair cut off or her head shaved, let her cover her head. 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err="1" smtClean="0">
                <a:solidFill>
                  <a:schemeClr val="tx1"/>
                </a:solidFill>
              </a:rPr>
              <a:t>CorintHians</a:t>
            </a:r>
            <a:r>
              <a:rPr lang="en-US" sz="4500" u="sng" dirty="0" smtClean="0">
                <a:solidFill>
                  <a:schemeClr val="tx1"/>
                </a:solidFill>
              </a:rPr>
              <a:t>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</a:t>
            </a:r>
            <a:r>
              <a:rPr lang="en-US" sz="4500" b="1" dirty="0" smtClean="0"/>
              <a:t>1 Corinthians 11:2-16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1905000"/>
            <a:ext cx="7708392" cy="23622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We Should Consider If</a:t>
            </a:r>
            <a:r>
              <a:rPr kumimoji="0" lang="en-US" sz="4500" i="0" u="none" strike="noStrike" kern="1200" cap="all" spc="0" normalizeH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 Our Actions Exhibit Godly Qualities to Those Around Us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 smtClean="0"/>
              <a:t>1 Corinthians 9:19–23</a:t>
            </a:r>
            <a:r>
              <a:rPr lang="en-US" sz="3800" dirty="0" smtClean="0"/>
              <a:t> </a:t>
            </a:r>
          </a:p>
          <a:p>
            <a:r>
              <a:rPr lang="en-US" sz="3800" baseline="30000" dirty="0" smtClean="0"/>
              <a:t>19</a:t>
            </a:r>
            <a:r>
              <a:rPr lang="en-US" sz="3800" dirty="0" smtClean="0"/>
              <a:t> For though I am free from all </a:t>
            </a:r>
            <a:r>
              <a:rPr lang="en-US" sz="3800" i="1" dirty="0" smtClean="0"/>
              <a:t>men, </a:t>
            </a:r>
            <a:r>
              <a:rPr lang="en-US" sz="3800" dirty="0" smtClean="0"/>
              <a:t>I have made myself a slave to all, so that I may win more. </a:t>
            </a:r>
            <a:r>
              <a:rPr lang="en-US" sz="3800" baseline="30000" dirty="0" smtClean="0"/>
              <a:t>20</a:t>
            </a:r>
            <a:r>
              <a:rPr lang="en-US" sz="3800" dirty="0" smtClean="0"/>
              <a:t> To the Jews I became as a Jew, so that I might win Jews; to those who are under the Law, as under the Law though not being myself under the Law, so that I might win those who are under the Law; </a:t>
            </a:r>
            <a:r>
              <a:rPr lang="en-US" sz="3800" baseline="30000" dirty="0" smtClean="0"/>
              <a:t>21</a:t>
            </a:r>
            <a:r>
              <a:rPr lang="en-US" sz="3800" dirty="0" smtClean="0"/>
              <a:t> to those who are without law, as without law, though not being without the </a:t>
            </a:r>
            <a:r>
              <a:rPr lang="en-US" sz="3800" dirty="0" smtClean="0"/>
              <a:t>law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u="sng" dirty="0" smtClean="0"/>
              <a:t>1 Corinthians 9:19–23</a:t>
            </a:r>
            <a:r>
              <a:rPr lang="en-US" sz="3800" dirty="0" smtClean="0"/>
              <a:t> </a:t>
            </a:r>
          </a:p>
          <a:p>
            <a:r>
              <a:rPr lang="en-US" sz="3800" dirty="0" smtClean="0"/>
              <a:t>…</a:t>
            </a:r>
            <a:r>
              <a:rPr lang="en-US" sz="3800" dirty="0" smtClean="0"/>
              <a:t> of God but under the law of Christ, so that I might win those who are without law. </a:t>
            </a:r>
            <a:r>
              <a:rPr lang="en-US" sz="3800" baseline="30000" dirty="0" smtClean="0"/>
              <a:t>22</a:t>
            </a:r>
            <a:r>
              <a:rPr lang="en-US" sz="3800" dirty="0" smtClean="0"/>
              <a:t> To the weak I became weak, that I might win the weak; I have become all things to all men, so that I may by all means save some. </a:t>
            </a:r>
            <a:r>
              <a:rPr lang="en-US" sz="3800" baseline="30000" dirty="0" smtClean="0"/>
              <a:t>23</a:t>
            </a:r>
            <a:r>
              <a:rPr lang="en-US" sz="3800" dirty="0" smtClean="0"/>
              <a:t> I do all things for the sake of the gospel, so that I may become a fellow partaker of it. 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err="1" smtClean="0">
                <a:solidFill>
                  <a:schemeClr val="tx1"/>
                </a:solidFill>
              </a:rPr>
              <a:t>CorintHians</a:t>
            </a:r>
            <a:r>
              <a:rPr lang="en-US" sz="4500" u="sng" dirty="0" smtClean="0">
                <a:solidFill>
                  <a:schemeClr val="tx1"/>
                </a:solidFill>
              </a:rPr>
              <a:t>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</a:t>
            </a:r>
            <a:r>
              <a:rPr lang="en-US" sz="4500" b="1" dirty="0" smtClean="0"/>
              <a:t>1 Corinthians 14:20-40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1905000"/>
            <a:ext cx="7708392" cy="3200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Gender Roles Are Continually Emphasized In Spiritual Activities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cap="all" dirty="0" smtClean="0">
                <a:latin typeface="Aegyptus" pitchFamily="18" charset="0"/>
                <a:ea typeface="Aegyptus" pitchFamily="18" charset="0"/>
                <a:cs typeface="+mj-cs"/>
              </a:rPr>
              <a:t>(</a:t>
            </a:r>
            <a:r>
              <a:rPr lang="en-US" sz="3200" b="1" cap="all" dirty="0" smtClean="0">
                <a:latin typeface="Aegyptus" pitchFamily="18" charset="0"/>
                <a:ea typeface="Aegyptus" pitchFamily="18" charset="0"/>
                <a:cs typeface="+mj-cs"/>
              </a:rPr>
              <a:t>Here</a:t>
            </a:r>
            <a:r>
              <a:rPr lang="en-US" sz="3200" cap="all" dirty="0" smtClean="0">
                <a:latin typeface="Aegyptus" pitchFamily="18" charset="0"/>
                <a:ea typeface="Aegyptus" pitchFamily="18" charset="0"/>
                <a:cs typeface="+mj-cs"/>
              </a:rPr>
              <a:t>: Teaching the Whole Church)</a:t>
            </a:r>
            <a:endParaRPr kumimoji="0" lang="en-US" sz="32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1 Corinthians 14:34–35</a:t>
            </a:r>
            <a:r>
              <a:rPr lang="en-US" sz="4000" dirty="0" smtClean="0"/>
              <a:t> </a:t>
            </a:r>
          </a:p>
          <a:p>
            <a:r>
              <a:rPr lang="en-US" sz="4000" baseline="30000" dirty="0" smtClean="0"/>
              <a:t>34</a:t>
            </a:r>
            <a:r>
              <a:rPr lang="en-US" sz="4000" dirty="0" smtClean="0"/>
              <a:t> The women are to keep silent in the churches; for they are not permitted to speak, but are to subject themselves, just as the Law also says. </a:t>
            </a:r>
            <a:r>
              <a:rPr lang="en-US" sz="4000" baseline="30000" dirty="0" smtClean="0"/>
              <a:t>35</a:t>
            </a:r>
            <a:r>
              <a:rPr lang="en-US" sz="4000" dirty="0" smtClean="0"/>
              <a:t> If they desire to learn anything, let them ask their own husbands at home; for it is improper for a woman to speak in church.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1 Corinthians 11:5</a:t>
            </a:r>
            <a:r>
              <a:rPr lang="en-US" sz="4000" dirty="0" smtClean="0"/>
              <a:t> </a:t>
            </a:r>
          </a:p>
          <a:p>
            <a:r>
              <a:rPr lang="en-US" sz="4000" baseline="30000" dirty="0" smtClean="0"/>
              <a:t>5</a:t>
            </a:r>
            <a:r>
              <a:rPr lang="en-US" sz="4000" dirty="0" smtClean="0"/>
              <a:t> But every </a:t>
            </a:r>
            <a:r>
              <a:rPr lang="en-US" sz="4000" b="1" dirty="0" smtClean="0"/>
              <a:t>woman </a:t>
            </a:r>
            <a:r>
              <a:rPr lang="en-US" sz="4000" dirty="0" smtClean="0"/>
              <a:t>who has her head uncovered while </a:t>
            </a:r>
            <a:r>
              <a:rPr lang="en-US" sz="4000" b="1" dirty="0" smtClean="0"/>
              <a:t>praying or prophesying </a:t>
            </a:r>
            <a:r>
              <a:rPr lang="en-US" sz="4000" dirty="0" smtClean="0"/>
              <a:t>disgraces her head, for she is one and the same as the woman whose head is shaved.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1 Corinthians 14:23–24</a:t>
            </a:r>
            <a:r>
              <a:rPr lang="en-US" sz="4000" dirty="0" smtClean="0"/>
              <a:t> </a:t>
            </a:r>
          </a:p>
          <a:p>
            <a:r>
              <a:rPr lang="en-US" sz="4000" baseline="30000" dirty="0" smtClean="0"/>
              <a:t>23</a:t>
            </a:r>
            <a:r>
              <a:rPr lang="en-US" sz="4000" dirty="0" smtClean="0"/>
              <a:t> Therefore if </a:t>
            </a:r>
            <a:r>
              <a:rPr lang="en-US" sz="4000" b="1" dirty="0" smtClean="0"/>
              <a:t>the whole church assembles together </a:t>
            </a:r>
            <a:r>
              <a:rPr lang="en-US" sz="4000" dirty="0" smtClean="0"/>
              <a:t>and all </a:t>
            </a:r>
            <a:r>
              <a:rPr lang="en-US" sz="4000" b="1" dirty="0" smtClean="0"/>
              <a:t>speak in tongues</a:t>
            </a:r>
            <a:r>
              <a:rPr lang="en-US" sz="4000" dirty="0" smtClean="0"/>
              <a:t>, and ungifted men or unbelievers enter, will they not say that you are mad? </a:t>
            </a:r>
            <a:r>
              <a:rPr lang="en-US" sz="4000" baseline="30000" dirty="0" smtClean="0"/>
              <a:t>24</a:t>
            </a:r>
            <a:r>
              <a:rPr lang="en-US" sz="4000" dirty="0" smtClean="0"/>
              <a:t> But if all </a:t>
            </a:r>
            <a:r>
              <a:rPr lang="en-US" sz="4000" b="1" dirty="0" smtClean="0"/>
              <a:t>prophesy</a:t>
            </a:r>
            <a:r>
              <a:rPr lang="en-US" sz="4000" dirty="0" smtClean="0"/>
              <a:t>, and an unbeliever or an ungifted man enters, he is convicted by all, he is called to account by all;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smtClean="0">
                <a:solidFill>
                  <a:schemeClr val="tx1"/>
                </a:solidFill>
              </a:rPr>
              <a:t>Corinthians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Review</a:t>
            </a:r>
            <a:endParaRPr lang="en-US" sz="45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7804" y="1219200"/>
            <a:ext cx="8426196" cy="4419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173038" marR="0" lvl="0" indent="-173038" defTabSz="914400" rtl="0" eaLnBrk="1" fontAlgn="auto" latinLnBrk="0" hangingPunct="1">
              <a:lnSpc>
                <a:spcPts val="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Men &amp; Women are </a:t>
            </a:r>
            <a:r>
              <a:rPr kumimoji="0" lang="en-US" sz="3200" b="1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equally valuable</a:t>
            </a:r>
            <a:r>
              <a:rPr kumimoji="0" lang="en-US" sz="3200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.</a:t>
            </a:r>
          </a:p>
          <a:p>
            <a:pPr marL="173038" marR="0" lvl="0" indent="-173038" defTabSz="914400" rtl="0" eaLnBrk="1" fontAlgn="auto" latinLnBrk="0" hangingPunct="1">
              <a:lnSpc>
                <a:spcPts val="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Gender roles were </a:t>
            </a:r>
            <a:r>
              <a:rPr lang="en-US" sz="3200" b="1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defined at creation </a:t>
            </a:r>
            <a:r>
              <a:rPr lang="en-US" sz="3200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(the biblical pattern set forth).</a:t>
            </a:r>
          </a:p>
          <a:p>
            <a:pPr marL="173038" marR="0" lvl="0" indent="-173038" defTabSz="914400" rtl="0" eaLnBrk="1" fontAlgn="auto" latinLnBrk="0" hangingPunct="1">
              <a:lnSpc>
                <a:spcPts val="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1 Tim. 2:8-15</a:t>
            </a:r>
          </a:p>
          <a:p>
            <a:pPr marL="630238" lvl="1" indent="-173038">
              <a:lnSpc>
                <a:spcPts val="4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kumimoji="0" lang="en-US" sz="3200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Gender roles </a:t>
            </a:r>
            <a:r>
              <a:rPr kumimoji="0" lang="en-US" sz="3200" b="1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not exclusive </a:t>
            </a:r>
            <a:r>
              <a:rPr kumimoji="0" lang="en-US" sz="3200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to marriage.</a:t>
            </a:r>
          </a:p>
          <a:p>
            <a:pPr marL="630238" lvl="1" indent="-173038">
              <a:lnSpc>
                <a:spcPts val="4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3200" b="1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Men are to lead </a:t>
            </a:r>
            <a:r>
              <a:rPr lang="en-US" sz="3200" dirty="0" smtClean="0">
                <a:latin typeface="Calibri" pitchFamily="34" charset="0"/>
                <a:ea typeface="Aegyptus" pitchFamily="18" charset="0"/>
                <a:cs typeface="Calibri" pitchFamily="34" charset="0"/>
              </a:rPr>
              <a:t>in a holy manner.</a:t>
            </a:r>
          </a:p>
          <a:p>
            <a:pPr marL="630238" lvl="1" indent="-173038">
              <a:lnSpc>
                <a:spcPts val="4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kumimoji="0" lang="en-US" sz="3200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Women are to be </a:t>
            </a:r>
            <a:r>
              <a:rPr kumimoji="0" lang="en-US" sz="3200" b="1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generally submissive</a:t>
            </a:r>
            <a:r>
              <a:rPr kumimoji="0" lang="en-US" sz="3200" i="0" u="none" strike="noStrike" kern="1200" spc="0" normalizeH="0" noProof="0" dirty="0" smtClean="0">
                <a:ln>
                  <a:noFill/>
                </a:ln>
                <a:uLnTx/>
                <a:uFillTx/>
                <a:latin typeface="Calibri" pitchFamily="34" charset="0"/>
                <a:ea typeface="Aegyptus" pitchFamily="18" charset="0"/>
                <a:cs typeface="Calibri" pitchFamily="34" charset="0"/>
              </a:rPr>
              <a:t>, especially in spiritual instruction.</a:t>
            </a:r>
            <a:endParaRPr kumimoji="0" lang="en-US" sz="3200" i="0" u="none" strike="noStrike" kern="1200" spc="0" normalizeH="0" noProof="0" dirty="0">
              <a:ln>
                <a:noFill/>
              </a:ln>
              <a:uLnTx/>
              <a:uFillTx/>
              <a:latin typeface="Calibri" pitchFamily="34" charset="0"/>
              <a:ea typeface="Aegyptus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err="1" smtClean="0">
                <a:solidFill>
                  <a:schemeClr val="tx1"/>
                </a:solidFill>
              </a:rPr>
              <a:t>CorintHians</a:t>
            </a:r>
            <a:r>
              <a:rPr lang="en-US" sz="4500" u="sng" dirty="0" smtClean="0">
                <a:solidFill>
                  <a:schemeClr val="tx1"/>
                </a:solidFill>
              </a:rPr>
              <a:t>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</a:t>
            </a:r>
            <a:r>
              <a:rPr lang="en-US" sz="4500" b="1" dirty="0" smtClean="0"/>
              <a:t>1 Corinthians 14:20-40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1905000"/>
            <a:ext cx="7708392" cy="3200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Gender Roles Are Continually Emphasized In Spiritual Activities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cap="all" dirty="0" smtClean="0">
                <a:latin typeface="Aegyptus" pitchFamily="18" charset="0"/>
                <a:ea typeface="Aegyptus" pitchFamily="18" charset="0"/>
                <a:cs typeface="+mj-cs"/>
              </a:rPr>
              <a:t>(</a:t>
            </a:r>
            <a:r>
              <a:rPr lang="en-US" sz="3200" b="1" cap="all" dirty="0" smtClean="0">
                <a:latin typeface="Aegyptus" pitchFamily="18" charset="0"/>
                <a:ea typeface="Aegyptus" pitchFamily="18" charset="0"/>
                <a:cs typeface="+mj-cs"/>
              </a:rPr>
              <a:t>Here</a:t>
            </a:r>
            <a:r>
              <a:rPr lang="en-US" sz="3200" cap="all" dirty="0" smtClean="0">
                <a:latin typeface="Aegyptus" pitchFamily="18" charset="0"/>
                <a:ea typeface="Aegyptus" pitchFamily="18" charset="0"/>
                <a:cs typeface="+mj-cs"/>
              </a:rPr>
              <a:t>: Teaching the Whole Church)</a:t>
            </a:r>
            <a:endParaRPr kumimoji="0" lang="en-US" sz="32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u="sng" dirty="0" smtClean="0"/>
              <a:t>1 Corinthians 14:36–40</a:t>
            </a:r>
            <a:r>
              <a:rPr lang="en-US" sz="3300" dirty="0" smtClean="0"/>
              <a:t> </a:t>
            </a:r>
          </a:p>
          <a:p>
            <a:r>
              <a:rPr lang="en-US" sz="3300" baseline="30000" dirty="0" smtClean="0"/>
              <a:t>36</a:t>
            </a:r>
            <a:r>
              <a:rPr lang="en-US" sz="3300" dirty="0" smtClean="0"/>
              <a:t> Was it from you that the word of God </a:t>
            </a:r>
            <a:r>
              <a:rPr lang="en-US" sz="3300" i="1" dirty="0" smtClean="0"/>
              <a:t>first </a:t>
            </a:r>
            <a:r>
              <a:rPr lang="en-US" sz="3300" dirty="0" smtClean="0"/>
              <a:t>went forth? Or has it come to you only? </a:t>
            </a:r>
            <a:r>
              <a:rPr lang="en-US" sz="3300" baseline="30000" dirty="0" smtClean="0"/>
              <a:t>37</a:t>
            </a:r>
            <a:r>
              <a:rPr lang="en-US" sz="3300" dirty="0" smtClean="0"/>
              <a:t> If anyone thinks he is a prophet or spiritual, </a:t>
            </a:r>
            <a:r>
              <a:rPr lang="en-US" sz="3300" b="1" dirty="0" smtClean="0"/>
              <a:t>let him recognize that the things which I write to you are the Lord’s commandment.</a:t>
            </a:r>
            <a:r>
              <a:rPr lang="en-US" sz="3300" dirty="0" smtClean="0"/>
              <a:t> </a:t>
            </a:r>
            <a:r>
              <a:rPr lang="en-US" sz="3300" baseline="30000" dirty="0" smtClean="0"/>
              <a:t>38</a:t>
            </a:r>
            <a:r>
              <a:rPr lang="en-US" sz="3300" dirty="0" smtClean="0"/>
              <a:t> But if anyone does not recognize </a:t>
            </a:r>
            <a:r>
              <a:rPr lang="en-US" sz="3300" i="1" dirty="0" smtClean="0"/>
              <a:t>this</a:t>
            </a:r>
            <a:r>
              <a:rPr lang="en-US" sz="3300" dirty="0" smtClean="0"/>
              <a:t>, he is not recognized. </a:t>
            </a:r>
            <a:r>
              <a:rPr lang="en-US" sz="3300" baseline="30000" dirty="0" smtClean="0"/>
              <a:t>39</a:t>
            </a:r>
            <a:r>
              <a:rPr lang="en-US" sz="3300" dirty="0" smtClean="0"/>
              <a:t> Therefore, my brethren, desire earnestly to prophesy, and do not forbid to speak in tongues. </a:t>
            </a:r>
            <a:r>
              <a:rPr lang="en-US" sz="3300" baseline="30000" dirty="0" smtClean="0"/>
              <a:t>40</a:t>
            </a:r>
            <a:r>
              <a:rPr lang="en-US" sz="3300" dirty="0" smtClean="0"/>
              <a:t> But </a:t>
            </a:r>
            <a:r>
              <a:rPr lang="en-US" sz="3300" b="1" dirty="0" smtClean="0"/>
              <a:t>all things must be done properly and in an orderly manner. </a:t>
            </a:r>
            <a:endParaRPr lang="en-US" sz="3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err="1" smtClean="0">
                <a:solidFill>
                  <a:schemeClr val="tx1"/>
                </a:solidFill>
              </a:rPr>
              <a:t>CorintHians</a:t>
            </a:r>
            <a:r>
              <a:rPr lang="en-US" sz="4500" u="sng" dirty="0" smtClean="0">
                <a:solidFill>
                  <a:schemeClr val="tx1"/>
                </a:solidFill>
              </a:rPr>
              <a:t>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</a:t>
            </a:r>
            <a:r>
              <a:rPr lang="en-US" sz="4500" b="1" dirty="0" smtClean="0"/>
              <a:t>1 Corinthians 11:2-16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1905000"/>
            <a:ext cx="7708392" cy="23622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The focus of this Passage Is </a:t>
            </a:r>
            <a:r>
              <a:rPr kumimoji="0" lang="en-US" sz="4500" b="1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not Head Coverings </a:t>
            </a: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But </a:t>
            </a:r>
            <a:r>
              <a:rPr kumimoji="0" lang="en-US" sz="4500" b="1" i="0" u="sng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Headship</a:t>
            </a: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.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u="sng" dirty="0" smtClean="0"/>
              <a:t>1 Corinthians 11:3</a:t>
            </a:r>
            <a:r>
              <a:rPr lang="en-US" sz="4500" dirty="0" smtClean="0"/>
              <a:t> </a:t>
            </a:r>
          </a:p>
          <a:p>
            <a:r>
              <a:rPr lang="en-US" sz="4500" baseline="30000" dirty="0" smtClean="0"/>
              <a:t>3</a:t>
            </a:r>
            <a:r>
              <a:rPr lang="en-US" sz="4500" dirty="0" smtClean="0"/>
              <a:t> But I want you to understand that Christ is the head of every man, and the man is the head of a woman, and God is the head of Christ.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err="1" smtClean="0">
                <a:solidFill>
                  <a:schemeClr val="tx1"/>
                </a:solidFill>
              </a:rPr>
              <a:t>CorintHians</a:t>
            </a:r>
            <a:r>
              <a:rPr lang="en-US" sz="4500" u="sng" dirty="0" smtClean="0">
                <a:solidFill>
                  <a:schemeClr val="tx1"/>
                </a:solidFill>
              </a:rPr>
              <a:t>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</a:t>
            </a:r>
            <a:r>
              <a:rPr lang="en-US" sz="4500" b="1" dirty="0" smtClean="0"/>
              <a:t>1 Corinthians 11:2-16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1676400"/>
            <a:ext cx="7708392" cy="2971800"/>
          </a:xfrm>
          <a:prstGeom prst="rect">
            <a:avLst/>
          </a:prstGeom>
        </p:spPr>
        <p:txBody>
          <a:bodyPr numCol="3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i="0" u="sng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i="0" u="sng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sng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God</a:t>
            </a:r>
            <a:endParaRPr kumimoji="0" lang="en-US" sz="4500" i="0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dirty="0" smtClean="0">
                <a:latin typeface="Aegyptus" pitchFamily="18" charset="0"/>
                <a:ea typeface="Aegyptus" pitchFamily="18" charset="0"/>
                <a:cs typeface="+mj-cs"/>
              </a:rPr>
              <a:t>Christ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Headship</a:t>
            </a:r>
            <a:endParaRPr kumimoji="0" lang="en-US" sz="4500" b="1" i="0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500" u="sng" cap="all" dirty="0" smtClean="0"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u="sng" cap="all" dirty="0" smtClean="0">
                <a:latin typeface="Aegyptus" pitchFamily="18" charset="0"/>
                <a:ea typeface="Aegyptus" pitchFamily="18" charset="0"/>
                <a:cs typeface="+mj-cs"/>
              </a:rPr>
              <a:t>Christ</a:t>
            </a:r>
            <a:endParaRPr lang="en-US" sz="4500" cap="all" dirty="0" smtClean="0"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Man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500" cap="all" dirty="0" smtClean="0"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i="0" u="sng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sng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Man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dirty="0" smtClean="0">
                <a:latin typeface="Aegyptus" pitchFamily="18" charset="0"/>
                <a:ea typeface="Aegyptus" pitchFamily="18" charset="0"/>
                <a:cs typeface="+mj-cs"/>
              </a:rPr>
              <a:t>Woman</a:t>
            </a:r>
            <a:endParaRPr kumimoji="0" lang="en-US" sz="4500" i="0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1 Corinthians 11:7–9</a:t>
            </a:r>
            <a:r>
              <a:rPr lang="en-US" sz="4000" dirty="0" smtClean="0"/>
              <a:t> </a:t>
            </a:r>
          </a:p>
          <a:p>
            <a:r>
              <a:rPr lang="en-US" sz="4000" baseline="30000" dirty="0" smtClean="0"/>
              <a:t>7</a:t>
            </a:r>
            <a:r>
              <a:rPr lang="en-US" sz="4000" dirty="0" smtClean="0"/>
              <a:t> For a man ought not to have his head covered, since he is the image and glory of God; but the woman is the glory of man. </a:t>
            </a:r>
            <a:r>
              <a:rPr lang="en-US" sz="4000" baseline="30000" dirty="0" smtClean="0"/>
              <a:t>8</a:t>
            </a:r>
            <a:r>
              <a:rPr lang="en-US" sz="4000" dirty="0" smtClean="0"/>
              <a:t> For man does not originate from woman, but woman from man; </a:t>
            </a:r>
            <a:r>
              <a:rPr lang="en-US" sz="4000" baseline="30000" dirty="0" smtClean="0"/>
              <a:t>9</a:t>
            </a:r>
            <a:r>
              <a:rPr lang="en-US" sz="4000" dirty="0" smtClean="0"/>
              <a:t> for indeed man was not created for the woman’s sake, but woman for the man’s sake.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err="1" smtClean="0">
                <a:solidFill>
                  <a:schemeClr val="tx1"/>
                </a:solidFill>
              </a:rPr>
              <a:t>CorintHians</a:t>
            </a:r>
            <a:r>
              <a:rPr lang="en-US" sz="4500" u="sng" dirty="0" smtClean="0">
                <a:solidFill>
                  <a:schemeClr val="tx1"/>
                </a:solidFill>
              </a:rPr>
              <a:t>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</a:t>
            </a:r>
            <a:r>
              <a:rPr lang="en-US" sz="4500" b="1" dirty="0" smtClean="0"/>
              <a:t>1 Corinthians 11:2-16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1676400"/>
            <a:ext cx="7708392" cy="2971800"/>
          </a:xfrm>
          <a:prstGeom prst="rect">
            <a:avLst/>
          </a:prstGeom>
        </p:spPr>
        <p:txBody>
          <a:bodyPr numCol="3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i="0" u="sng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i="0" u="sng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sng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God</a:t>
            </a:r>
            <a:endParaRPr kumimoji="0" lang="en-US" sz="4500" i="0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dirty="0" smtClean="0">
                <a:latin typeface="Aegyptus" pitchFamily="18" charset="0"/>
                <a:ea typeface="Aegyptus" pitchFamily="18" charset="0"/>
                <a:cs typeface="+mj-cs"/>
              </a:rPr>
              <a:t>Christ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Headship</a:t>
            </a:r>
            <a:endParaRPr kumimoji="0" lang="en-US" sz="4500" b="1" i="0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500" u="sng" cap="all" dirty="0" smtClean="0"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u="sng" cap="all" dirty="0" smtClean="0">
                <a:latin typeface="Aegyptus" pitchFamily="18" charset="0"/>
                <a:ea typeface="Aegyptus" pitchFamily="18" charset="0"/>
                <a:cs typeface="+mj-cs"/>
              </a:rPr>
              <a:t>Christ</a:t>
            </a:r>
            <a:endParaRPr lang="en-US" sz="4500" cap="all" dirty="0" smtClean="0"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Man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500" cap="all" dirty="0" smtClean="0"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i="0" u="sng" strike="noStrike" kern="1200" cap="all" spc="0" normalizeH="0" baseline="0" noProof="0" dirty="0" smtClean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sng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Man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0" cap="all" dirty="0" smtClean="0">
                <a:latin typeface="Aegyptus" pitchFamily="18" charset="0"/>
                <a:ea typeface="Aegyptus" pitchFamily="18" charset="0"/>
                <a:cs typeface="+mj-cs"/>
              </a:rPr>
              <a:t>Woman</a:t>
            </a:r>
            <a:endParaRPr kumimoji="0" lang="en-US" sz="4500" i="0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8800"/>
            <a:ext cx="9144000" cy="685800"/>
          </a:xfrm>
          <a:solidFill>
            <a:schemeClr val="bg2"/>
          </a:solidFill>
        </p:spPr>
        <p:txBody>
          <a:bodyPr lIns="274320" tIns="91440">
            <a:normAutofit fontScale="90000"/>
          </a:bodyPr>
          <a:lstStyle/>
          <a:p>
            <a:pPr marL="404813" indent="-404813"/>
            <a:r>
              <a:rPr lang="en-US" sz="4500" u="sng" dirty="0" smtClean="0">
                <a:solidFill>
                  <a:schemeClr val="tx1"/>
                </a:solidFill>
              </a:rPr>
              <a:t>1 </a:t>
            </a:r>
            <a:r>
              <a:rPr lang="en-US" sz="4500" u="sng" dirty="0" err="1" smtClean="0">
                <a:solidFill>
                  <a:schemeClr val="tx1"/>
                </a:solidFill>
              </a:rPr>
              <a:t>CorintHians</a:t>
            </a:r>
            <a:r>
              <a:rPr lang="en-US" sz="4500" u="sng" dirty="0" smtClean="0">
                <a:solidFill>
                  <a:schemeClr val="tx1"/>
                </a:solidFill>
              </a:rPr>
              <a:t> 11 &amp; 14</a:t>
            </a:r>
            <a:endParaRPr lang="en-US" sz="4500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88613"/>
            <a:ext cx="9144000" cy="569387"/>
          </a:xfrm>
          <a:prstGeom prst="rect">
            <a:avLst/>
          </a:prstGeom>
          <a:solidFill>
            <a:schemeClr val="bg2"/>
          </a:solidFill>
        </p:spPr>
        <p:txBody>
          <a:bodyPr wrap="square" lIns="274320" tIns="91440" bIns="91440" rtlCol="0">
            <a:spAutoFit/>
          </a:bodyPr>
          <a:lstStyle/>
          <a:p>
            <a:r>
              <a:rPr lang="en-US" sz="2500" dirty="0" smtClean="0"/>
              <a:t>What Does the Bible Say about Gender Roles? – Lesson </a:t>
            </a:r>
            <a:r>
              <a:rPr lang="en-US" sz="2500" dirty="0" smtClean="0"/>
              <a:t>04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" y="122872"/>
            <a:ext cx="8153400" cy="7848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 smtClean="0"/>
              <a:t>I. </a:t>
            </a:r>
            <a:r>
              <a:rPr lang="en-US" sz="4500" b="1" dirty="0" smtClean="0"/>
              <a:t>1 Corinthians 11:2-16</a:t>
            </a:r>
            <a:endParaRPr lang="en-US" sz="45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7804" y="1905000"/>
            <a:ext cx="7708392" cy="25908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sng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11:4-5</a:t>
            </a:r>
          </a:p>
          <a:p>
            <a:pPr marL="0" marR="0" lvl="0" indent="0" algn="ctr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i="0" u="none" strike="noStrike" kern="1200" cap="all" spc="0" normalizeH="0" baseline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How Would Covering</a:t>
            </a:r>
            <a:r>
              <a:rPr kumimoji="0" lang="en-US" sz="4500" i="0" u="none" strike="noStrike" kern="1200" cap="all" spc="0" normalizeH="0" noProof="0" dirty="0" smtClean="0">
                <a:ln>
                  <a:noFill/>
                </a:ln>
                <a:uLnTx/>
                <a:uFillTx/>
                <a:latin typeface="Aegyptus" pitchFamily="18" charset="0"/>
                <a:ea typeface="Aegyptus" pitchFamily="18" charset="0"/>
                <a:cs typeface="+mj-cs"/>
              </a:rPr>
              <a:t> or Uncovering Dishonor Someone?</a:t>
            </a:r>
            <a:endParaRPr kumimoji="0" lang="en-US" sz="4500" i="0" u="none" strike="noStrike" kern="1200" cap="all" spc="0" normalizeH="0" baseline="0" noProof="0" dirty="0">
              <a:ln>
                <a:noFill/>
              </a:ln>
              <a:uLnTx/>
              <a:uFillTx/>
              <a:latin typeface="Aegyptus" pitchFamily="18" charset="0"/>
              <a:ea typeface="Aegyptus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1 Corinthians 11:4–5</a:t>
            </a:r>
            <a:r>
              <a:rPr lang="en-US" sz="4000" dirty="0" smtClean="0"/>
              <a:t> </a:t>
            </a:r>
          </a:p>
          <a:p>
            <a:r>
              <a:rPr lang="en-US" sz="4000" baseline="30000" dirty="0" smtClean="0"/>
              <a:t>4</a:t>
            </a:r>
            <a:r>
              <a:rPr lang="en-US" sz="4000" dirty="0" smtClean="0"/>
              <a:t> Every man who has </a:t>
            </a:r>
            <a:r>
              <a:rPr lang="en-US" sz="4000" i="1" dirty="0" smtClean="0"/>
              <a:t>something </a:t>
            </a:r>
            <a:r>
              <a:rPr lang="en-US" sz="4000" dirty="0" smtClean="0"/>
              <a:t>on his head while praying or prophesying disgraces his head. </a:t>
            </a:r>
            <a:r>
              <a:rPr lang="en-US" sz="4000" baseline="30000" dirty="0" smtClean="0"/>
              <a:t>5</a:t>
            </a:r>
            <a:r>
              <a:rPr lang="en-US" sz="4000" dirty="0" smtClean="0"/>
              <a:t> But every woman who has her head uncovered while praying or prophesying disgraces her head, for she is one and the same as the woman whose head is shaved.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466</TotalTime>
  <Words>1105</Words>
  <Application>Microsoft Office PowerPoint</Application>
  <PresentationFormat>On-screen Show (4:3)</PresentationFormat>
  <Paragraphs>98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Gill Sans MT</vt:lpstr>
      <vt:lpstr>Wingdings 2</vt:lpstr>
      <vt:lpstr>Calibri</vt:lpstr>
      <vt:lpstr>Aegyptus</vt:lpstr>
      <vt:lpstr>Verdana</vt:lpstr>
      <vt:lpstr>Solstice</vt:lpstr>
      <vt:lpstr>1 Corinthians 11 &amp; 14</vt:lpstr>
      <vt:lpstr>1 Corinthians 11 &amp; 14</vt:lpstr>
      <vt:lpstr>1 CorintHians 11 &amp; 14</vt:lpstr>
      <vt:lpstr>Slide 4</vt:lpstr>
      <vt:lpstr>1 CorintHians 11 &amp; 14</vt:lpstr>
      <vt:lpstr>Slide 6</vt:lpstr>
      <vt:lpstr>1 CorintHians 11 &amp; 14</vt:lpstr>
      <vt:lpstr>1 CorintHians 11 &amp; 14</vt:lpstr>
      <vt:lpstr>Slide 9</vt:lpstr>
      <vt:lpstr>1 Corinthians 11 &amp; 14</vt:lpstr>
      <vt:lpstr>1 CorintHians 11 &amp; 14</vt:lpstr>
      <vt:lpstr>Slide 12</vt:lpstr>
      <vt:lpstr>1 CorintHians 11 &amp; 14</vt:lpstr>
      <vt:lpstr>Slide 14</vt:lpstr>
      <vt:lpstr>Slide 15</vt:lpstr>
      <vt:lpstr>1 CorintHians 11 &amp; 14</vt:lpstr>
      <vt:lpstr>Slide 17</vt:lpstr>
      <vt:lpstr>Slide 18</vt:lpstr>
      <vt:lpstr>Slide 19</vt:lpstr>
      <vt:lpstr>1 CorintHians 11 &amp; 14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Timothy 2:8-15</dc:title>
  <dc:creator>Heath Robertson</dc:creator>
  <cp:lastModifiedBy>Heath Robertson</cp:lastModifiedBy>
  <cp:revision>46</cp:revision>
  <dcterms:created xsi:type="dcterms:W3CDTF">2012-10-23T20:41:01Z</dcterms:created>
  <dcterms:modified xsi:type="dcterms:W3CDTF">2012-11-11T22:23:12Z</dcterms:modified>
</cp:coreProperties>
</file>