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Default Extension="fntdata" ContentType="application/x-fontdata"/>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84" r:id="rId1"/>
  </p:sldMasterIdLst>
  <p:sldIdLst>
    <p:sldId id="256" r:id="rId2"/>
    <p:sldId id="261" r:id="rId3"/>
    <p:sldId id="262" r:id="rId4"/>
    <p:sldId id="284" r:id="rId5"/>
    <p:sldId id="281" r:id="rId6"/>
    <p:sldId id="285" r:id="rId7"/>
    <p:sldId id="286" r:id="rId8"/>
    <p:sldId id="287" r:id="rId9"/>
    <p:sldId id="288" r:id="rId10"/>
    <p:sldId id="289" r:id="rId11"/>
    <p:sldId id="290" r:id="rId12"/>
    <p:sldId id="291" r:id="rId13"/>
    <p:sldId id="292" r:id="rId14"/>
    <p:sldId id="293" r:id="rId15"/>
    <p:sldId id="294" r:id="rId16"/>
    <p:sldId id="295" r:id="rId17"/>
    <p:sldId id="296" r:id="rId18"/>
    <p:sldId id="297" r:id="rId19"/>
    <p:sldId id="298" r:id="rId20"/>
    <p:sldId id="300" r:id="rId21"/>
    <p:sldId id="302" r:id="rId22"/>
    <p:sldId id="301" r:id="rId23"/>
    <p:sldId id="303" r:id="rId24"/>
    <p:sldId id="304" r:id="rId25"/>
    <p:sldId id="305" r:id="rId26"/>
    <p:sldId id="306" r:id="rId27"/>
    <p:sldId id="307" r:id="rId28"/>
    <p:sldId id="308" r:id="rId29"/>
    <p:sldId id="309" r:id="rId30"/>
    <p:sldId id="310" r:id="rId31"/>
    <p:sldId id="311" r:id="rId32"/>
    <p:sldId id="312" r:id="rId33"/>
    <p:sldId id="313" r:id="rId34"/>
    <p:sldId id="314" r:id="rId35"/>
    <p:sldId id="315" r:id="rId36"/>
    <p:sldId id="316" r:id="rId37"/>
    <p:sldId id="317" r:id="rId38"/>
    <p:sldId id="318" r:id="rId39"/>
    <p:sldId id="319" r:id="rId40"/>
    <p:sldId id="320" r:id="rId41"/>
    <p:sldId id="321" r:id="rId42"/>
    <p:sldId id="328" r:id="rId43"/>
    <p:sldId id="322" r:id="rId44"/>
    <p:sldId id="323" r:id="rId45"/>
    <p:sldId id="324" r:id="rId46"/>
    <p:sldId id="325" r:id="rId47"/>
    <p:sldId id="326" r:id="rId48"/>
    <p:sldId id="327" r:id="rId49"/>
    <p:sldId id="283" r:id="rId50"/>
    <p:sldId id="268" r:id="rId51"/>
  </p:sldIdLst>
  <p:sldSz cx="9144000" cy="6858000" type="screen4x3"/>
  <p:notesSz cx="6858000" cy="9144000"/>
  <p:embeddedFontLst>
    <p:embeddedFont>
      <p:font typeface="Wingdings 2" pitchFamily="18" charset="2"/>
      <p:regular r:id="rId52"/>
    </p:embeddedFont>
  </p:embeddedFont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4" d="100"/>
          <a:sy n="64" d="100"/>
        </p:scale>
        <p:origin x="-924"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font" Target="fonts/font1.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dirty="0"/>
          </a:p>
        </p:txBody>
      </p:sp>
      <p:sp>
        <p:nvSpPr>
          <p:cNvPr id="8" name="Freeform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dirty="0"/>
          </a:p>
        </p:txBody>
      </p:sp>
      <p:sp>
        <p:nvSpPr>
          <p:cNvPr id="9" name="Title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85102EE8-440E-4265-818A-34862DCE1967}" type="datetimeFigureOut">
              <a:rPr lang="en-US" smtClean="0"/>
              <a:pPr/>
              <a:t>9/10/2013</a:t>
            </a:fld>
            <a:endParaRPr lang="en-US" dirty="0"/>
          </a:p>
        </p:txBody>
      </p:sp>
      <p:sp>
        <p:nvSpPr>
          <p:cNvPr id="19" name="Footer Placeholder 18"/>
          <p:cNvSpPr>
            <a:spLocks noGrp="1"/>
          </p:cNvSpPr>
          <p:nvPr>
            <p:ph type="ftr" sz="quarter" idx="11"/>
          </p:nvPr>
        </p:nvSpPr>
        <p:spPr/>
        <p:txBody>
          <a:bodyPr/>
          <a:lstStyle/>
          <a:p>
            <a:endParaRPr lang="en-US" dirty="0"/>
          </a:p>
        </p:txBody>
      </p:sp>
      <p:sp>
        <p:nvSpPr>
          <p:cNvPr id="27" name="Slide Number Placeholder 26"/>
          <p:cNvSpPr>
            <a:spLocks noGrp="1"/>
          </p:cNvSpPr>
          <p:nvPr>
            <p:ph type="sldNum" sz="quarter" idx="12"/>
          </p:nvPr>
        </p:nvSpPr>
        <p:spPr/>
        <p:txBody>
          <a:bodyPr/>
          <a:lstStyle/>
          <a:p>
            <a:fld id="{862EB6F7-2CDA-4F99-9AE4-F4AFB933F5C9}"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5102EE8-440E-4265-818A-34862DCE1967}" type="datetimeFigureOut">
              <a:rPr lang="en-US" smtClean="0"/>
              <a:pPr/>
              <a:t>9/10/2013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62EB6F7-2CDA-4F99-9AE4-F4AFB933F5C9}"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5102EE8-440E-4265-818A-34862DCE1967}" type="datetimeFigureOut">
              <a:rPr lang="en-US" smtClean="0"/>
              <a:pPr/>
              <a:t>9/10/2013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62EB6F7-2CDA-4F99-9AE4-F4AFB933F5C9}"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
        <p:nvSpPr>
          <p:cNvPr id="4" name="Date Placeholder 3"/>
          <p:cNvSpPr>
            <a:spLocks noGrp="1"/>
          </p:cNvSpPr>
          <p:nvPr>
            <p:ph type="dt" sz="half" idx="10"/>
          </p:nvPr>
        </p:nvSpPr>
        <p:spPr/>
        <p:txBody>
          <a:bodyPr/>
          <a:lstStyle/>
          <a:p>
            <a:fld id="{85102EE8-440E-4265-818A-34862DCE1967}" type="datetimeFigureOut">
              <a:rPr lang="en-US" smtClean="0"/>
              <a:pPr/>
              <a:t>9/10/2013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62EB6F7-2CDA-4F99-9AE4-F4AFB933F5C9}" type="slidenum">
              <a:rPr lang="en-US" smtClean="0"/>
              <a:pPr/>
              <a:t>‹#›</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3">
                                            <p:txEl>
                                              <p:pRg st="0" end="0"/>
                                            </p:txEl>
                                          </p:spTgt>
                                        </p:tgtEl>
                                        <p:attrNameLst>
                                          <p:attrName>style.visibility</p:attrName>
                                        </p:attrNameLst>
                                      </p:cBhvr>
                                      <p:to>
                                        <p:strVal val="visible"/>
                                      </p:to>
                                    </p:set>
                                    <p:anim calcmode="discrete" valueType="clr">
                                      <p:cBhvr override="childStyle">
                                        <p:cTn id="7" dur="80"/>
                                        <p:tgtEl>
                                          <p:spTgt spid="3">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3">
                                            <p:txEl>
                                              <p:pRg st="0" end="0"/>
                                            </p:txEl>
                                          </p:spTgt>
                                        </p:tgtEl>
                                        <p:attrNameLst>
                                          <p:attrName>fillcolor</p:attrName>
                                        </p:attrNameLst>
                                      </p:cBhvr>
                                      <p:tavLst>
                                        <p:tav tm="0">
                                          <p:val>
                                            <p:clrVal>
                                              <a:schemeClr val="accent2"/>
                                            </p:clrVal>
                                          </p:val>
                                        </p:tav>
                                        <p:tav tm="50000">
                                          <p:val>
                                            <p:clrVal>
                                              <a:schemeClr val="hlink"/>
                                            </p:clrVal>
                                          </p:val>
                                        </p:tav>
                                      </p:tavLst>
                                    </p:anim>
                                    <p:set>
                                      <p:cBhvr>
                                        <p:cTn id="9" dur="80"/>
                                        <p:tgtEl>
                                          <p:spTgt spid="3">
                                            <p:txEl>
                                              <p:pRg st="0" end="0"/>
                                            </p:txEl>
                                          </p:spTgt>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27" presetClass="entr" presetSubtype="0" fill="hold" grpId="0" nodeType="clickEffect">
                                  <p:stCondLst>
                                    <p:cond delay="0"/>
                                  </p:stCondLst>
                                  <p:iterate type="lt">
                                    <p:tmPct val="50000"/>
                                  </p:iterate>
                                  <p:childTnLst>
                                    <p:set>
                                      <p:cBhvr>
                                        <p:cTn id="13" dur="1" fill="hold">
                                          <p:stCondLst>
                                            <p:cond delay="0"/>
                                          </p:stCondLst>
                                        </p:cTn>
                                        <p:tgtEl>
                                          <p:spTgt spid="3">
                                            <p:txEl>
                                              <p:pRg st="1" end="1"/>
                                            </p:txEl>
                                          </p:spTgt>
                                        </p:tgtEl>
                                        <p:attrNameLst>
                                          <p:attrName>style.visibility</p:attrName>
                                        </p:attrNameLst>
                                      </p:cBhvr>
                                      <p:to>
                                        <p:strVal val="visible"/>
                                      </p:to>
                                    </p:set>
                                    <p:anim calcmode="discrete" valueType="clr">
                                      <p:cBhvr override="childStyle">
                                        <p:cTn id="14" dur="80"/>
                                        <p:tgtEl>
                                          <p:spTgt spid="3">
                                            <p:txEl>
                                              <p:pRg st="1" end="1"/>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5" dur="80"/>
                                        <p:tgtEl>
                                          <p:spTgt spid="3">
                                            <p:txEl>
                                              <p:pRg st="1" end="1"/>
                                            </p:txEl>
                                          </p:spTgt>
                                        </p:tgtEl>
                                        <p:attrNameLst>
                                          <p:attrName>fillcolor</p:attrName>
                                        </p:attrNameLst>
                                      </p:cBhvr>
                                      <p:tavLst>
                                        <p:tav tm="0">
                                          <p:val>
                                            <p:clrVal>
                                              <a:schemeClr val="accent2"/>
                                            </p:clrVal>
                                          </p:val>
                                        </p:tav>
                                        <p:tav tm="50000">
                                          <p:val>
                                            <p:clrVal>
                                              <a:schemeClr val="hlink"/>
                                            </p:clrVal>
                                          </p:val>
                                        </p:tav>
                                      </p:tavLst>
                                    </p:anim>
                                    <p:set>
                                      <p:cBhvr>
                                        <p:cTn id="16" dur="80"/>
                                        <p:tgtEl>
                                          <p:spTgt spid="3">
                                            <p:txEl>
                                              <p:pRg st="1" end="1"/>
                                            </p:txEl>
                                          </p:spTgt>
                                        </p:tgtEl>
                                        <p:attrNameLst>
                                          <p:attrName>fill.type</p:attrName>
                                        </p:attrNameLst>
                                      </p:cBhvr>
                                      <p:to>
                                        <p:strVal val="solid"/>
                                      </p:to>
                                    </p:set>
                                  </p:childTnLst>
                                </p:cTn>
                              </p:par>
                            </p:childTnLst>
                          </p:cTn>
                        </p:par>
                      </p:childTnLst>
                    </p:cTn>
                  </p:par>
                  <p:par>
                    <p:cTn id="17" fill="hold">
                      <p:stCondLst>
                        <p:cond delay="indefinite"/>
                      </p:stCondLst>
                      <p:childTnLst>
                        <p:par>
                          <p:cTn id="18" fill="hold">
                            <p:stCondLst>
                              <p:cond delay="0"/>
                            </p:stCondLst>
                            <p:childTnLst>
                              <p:par>
                                <p:cTn id="19" presetID="27" presetClass="entr" presetSubtype="0" fill="hold" grpId="0" nodeType="clickEffect">
                                  <p:stCondLst>
                                    <p:cond delay="0"/>
                                  </p:stCondLst>
                                  <p:iterate type="lt">
                                    <p:tmPct val="50000"/>
                                  </p:iterate>
                                  <p:childTnLst>
                                    <p:set>
                                      <p:cBhvr>
                                        <p:cTn id="20" dur="1" fill="hold">
                                          <p:stCondLst>
                                            <p:cond delay="0"/>
                                          </p:stCondLst>
                                        </p:cTn>
                                        <p:tgtEl>
                                          <p:spTgt spid="3">
                                            <p:txEl>
                                              <p:pRg st="2" end="2"/>
                                            </p:txEl>
                                          </p:spTgt>
                                        </p:tgtEl>
                                        <p:attrNameLst>
                                          <p:attrName>style.visibility</p:attrName>
                                        </p:attrNameLst>
                                      </p:cBhvr>
                                      <p:to>
                                        <p:strVal val="visible"/>
                                      </p:to>
                                    </p:set>
                                    <p:anim calcmode="discrete" valueType="clr">
                                      <p:cBhvr override="childStyle">
                                        <p:cTn id="21" dur="80"/>
                                        <p:tgtEl>
                                          <p:spTgt spid="3">
                                            <p:txEl>
                                              <p:pRg st="2" end="2"/>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2" dur="80"/>
                                        <p:tgtEl>
                                          <p:spTgt spid="3">
                                            <p:txEl>
                                              <p:pRg st="2" end="2"/>
                                            </p:txEl>
                                          </p:spTgt>
                                        </p:tgtEl>
                                        <p:attrNameLst>
                                          <p:attrName>fillcolor</p:attrName>
                                        </p:attrNameLst>
                                      </p:cBhvr>
                                      <p:tavLst>
                                        <p:tav tm="0">
                                          <p:val>
                                            <p:clrVal>
                                              <a:schemeClr val="accent2"/>
                                            </p:clrVal>
                                          </p:val>
                                        </p:tav>
                                        <p:tav tm="50000">
                                          <p:val>
                                            <p:clrVal>
                                              <a:schemeClr val="hlink"/>
                                            </p:clrVal>
                                          </p:val>
                                        </p:tav>
                                      </p:tavLst>
                                    </p:anim>
                                    <p:set>
                                      <p:cBhvr>
                                        <p:cTn id="23" dur="80"/>
                                        <p:tgtEl>
                                          <p:spTgt spid="3">
                                            <p:txEl>
                                              <p:pRg st="2" end="2"/>
                                            </p:txEl>
                                          </p:spTgt>
                                        </p:tgtEl>
                                        <p:attrNameLst>
                                          <p:attrName>fill.type</p:attrName>
                                        </p:attrNameLst>
                                      </p:cBhvr>
                                      <p:to>
                                        <p:strVal val="solid"/>
                                      </p:to>
                                    </p:set>
                                  </p:childTnLst>
                                </p:cTn>
                              </p:par>
                            </p:childTnLst>
                          </p:cTn>
                        </p:par>
                      </p:childTnLst>
                    </p:cTn>
                  </p:par>
                  <p:par>
                    <p:cTn id="24" fill="hold">
                      <p:stCondLst>
                        <p:cond delay="indefinite"/>
                      </p:stCondLst>
                      <p:childTnLst>
                        <p:par>
                          <p:cTn id="25" fill="hold">
                            <p:stCondLst>
                              <p:cond delay="0"/>
                            </p:stCondLst>
                            <p:childTnLst>
                              <p:par>
                                <p:cTn id="26" presetID="27" presetClass="entr" presetSubtype="0" fill="hold" grpId="0" nodeType="clickEffect">
                                  <p:stCondLst>
                                    <p:cond delay="0"/>
                                  </p:stCondLst>
                                  <p:iterate type="lt">
                                    <p:tmPct val="50000"/>
                                  </p:iterate>
                                  <p:childTnLst>
                                    <p:set>
                                      <p:cBhvr>
                                        <p:cTn id="27" dur="1" fill="hold">
                                          <p:stCondLst>
                                            <p:cond delay="0"/>
                                          </p:stCondLst>
                                        </p:cTn>
                                        <p:tgtEl>
                                          <p:spTgt spid="3">
                                            <p:txEl>
                                              <p:pRg st="3" end="3"/>
                                            </p:txEl>
                                          </p:spTgt>
                                        </p:tgtEl>
                                        <p:attrNameLst>
                                          <p:attrName>style.visibility</p:attrName>
                                        </p:attrNameLst>
                                      </p:cBhvr>
                                      <p:to>
                                        <p:strVal val="visible"/>
                                      </p:to>
                                    </p:set>
                                    <p:anim calcmode="discrete" valueType="clr">
                                      <p:cBhvr override="childStyle">
                                        <p:cTn id="28" dur="80"/>
                                        <p:tgtEl>
                                          <p:spTgt spid="3">
                                            <p:txEl>
                                              <p:pRg st="3" end="3"/>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9" dur="80"/>
                                        <p:tgtEl>
                                          <p:spTgt spid="3">
                                            <p:txEl>
                                              <p:pRg st="3" end="3"/>
                                            </p:txEl>
                                          </p:spTgt>
                                        </p:tgtEl>
                                        <p:attrNameLst>
                                          <p:attrName>fillcolor</p:attrName>
                                        </p:attrNameLst>
                                      </p:cBhvr>
                                      <p:tavLst>
                                        <p:tav tm="0">
                                          <p:val>
                                            <p:clrVal>
                                              <a:schemeClr val="accent2"/>
                                            </p:clrVal>
                                          </p:val>
                                        </p:tav>
                                        <p:tav tm="50000">
                                          <p:val>
                                            <p:clrVal>
                                              <a:schemeClr val="hlink"/>
                                            </p:clrVal>
                                          </p:val>
                                        </p:tav>
                                      </p:tavLst>
                                    </p:anim>
                                    <p:set>
                                      <p:cBhvr>
                                        <p:cTn id="30" dur="80"/>
                                        <p:tgtEl>
                                          <p:spTgt spid="3">
                                            <p:txEl>
                                              <p:pRg st="3" end="3"/>
                                            </p:txEl>
                                          </p:spTgt>
                                        </p:tgtEl>
                                        <p:attrNameLst>
                                          <p:attrName>fill.type</p:attrName>
                                        </p:attrNameLst>
                                      </p:cBhvr>
                                      <p:to>
                                        <p:strVal val="solid"/>
                                      </p:to>
                                    </p:set>
                                  </p:childTnLst>
                                </p:cTn>
                              </p:par>
                            </p:childTnLst>
                          </p:cTn>
                        </p:par>
                      </p:childTnLst>
                    </p:cTn>
                  </p:par>
                  <p:par>
                    <p:cTn id="31" fill="hold">
                      <p:stCondLst>
                        <p:cond delay="indefinite"/>
                      </p:stCondLst>
                      <p:childTnLst>
                        <p:par>
                          <p:cTn id="32" fill="hold">
                            <p:stCondLst>
                              <p:cond delay="0"/>
                            </p:stCondLst>
                            <p:childTnLst>
                              <p:par>
                                <p:cTn id="33" presetID="27" presetClass="entr" presetSubtype="0" fill="hold" grpId="0" nodeType="clickEffect">
                                  <p:stCondLst>
                                    <p:cond delay="0"/>
                                  </p:stCondLst>
                                  <p:iterate type="lt">
                                    <p:tmPct val="50000"/>
                                  </p:iterate>
                                  <p:childTnLst>
                                    <p:set>
                                      <p:cBhvr>
                                        <p:cTn id="34" dur="1" fill="hold">
                                          <p:stCondLst>
                                            <p:cond delay="0"/>
                                          </p:stCondLst>
                                        </p:cTn>
                                        <p:tgtEl>
                                          <p:spTgt spid="3">
                                            <p:txEl>
                                              <p:pRg st="4" end="4"/>
                                            </p:txEl>
                                          </p:spTgt>
                                        </p:tgtEl>
                                        <p:attrNameLst>
                                          <p:attrName>style.visibility</p:attrName>
                                        </p:attrNameLst>
                                      </p:cBhvr>
                                      <p:to>
                                        <p:strVal val="visible"/>
                                      </p:to>
                                    </p:set>
                                    <p:anim calcmode="discrete" valueType="clr">
                                      <p:cBhvr override="childStyle">
                                        <p:cTn id="35" dur="80"/>
                                        <p:tgtEl>
                                          <p:spTgt spid="3">
                                            <p:txEl>
                                              <p:pRg st="4" end="4"/>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36" dur="80"/>
                                        <p:tgtEl>
                                          <p:spTgt spid="3">
                                            <p:txEl>
                                              <p:pRg st="4" end="4"/>
                                            </p:txEl>
                                          </p:spTgt>
                                        </p:tgtEl>
                                        <p:attrNameLst>
                                          <p:attrName>fillcolor</p:attrName>
                                        </p:attrNameLst>
                                      </p:cBhvr>
                                      <p:tavLst>
                                        <p:tav tm="0">
                                          <p:val>
                                            <p:clrVal>
                                              <a:schemeClr val="accent2"/>
                                            </p:clrVal>
                                          </p:val>
                                        </p:tav>
                                        <p:tav tm="50000">
                                          <p:val>
                                            <p:clrVal>
                                              <a:schemeClr val="hlink"/>
                                            </p:clrVal>
                                          </p:val>
                                        </p:tav>
                                      </p:tavLst>
                                    </p:anim>
                                    <p:set>
                                      <p:cBhvr>
                                        <p:cTn id="37" dur="80"/>
                                        <p:tgtEl>
                                          <p:spTgt spid="3">
                                            <p:txEl>
                                              <p:pRg st="4" end="4"/>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tmplLst>
          <p:tmpl lvl="1">
            <p:tnLst>
              <p:par>
                <p:cTn presetID="27" presetClass="entr" presetSubtype="0" fill="hold" nodeType="clickEffect">
                  <p:stCondLst>
                    <p:cond delay="0"/>
                  </p:stCondLst>
                  <p:iterate type="lt">
                    <p:tmPct val="50000"/>
                  </p:iterate>
                  <p:childTnLst>
                    <p:set>
                      <p:cBhvr>
                        <p:cTn dur="1" fill="hold">
                          <p:stCondLst>
                            <p:cond delay="0"/>
                          </p:stCondLst>
                        </p:cTn>
                        <p:tgtEl>
                          <p:spTgt spid="3"/>
                        </p:tgtEl>
                        <p:attrNameLst>
                          <p:attrName>style.visibility</p:attrName>
                        </p:attrNameLst>
                      </p:cBhvr>
                      <p:to>
                        <p:strVal val="visible"/>
                      </p:to>
                    </p:set>
                    <p:anim calcmode="discrete" valueType="clr">
                      <p:cBhvr override="childStyle">
                        <p:cTn dur="80"/>
                        <p:tgtEl>
                          <p:spTgt spid="3"/>
                        </p:tgtEl>
                        <p:attrNameLst>
                          <p:attrName>style.color</p:attrName>
                        </p:attrNameLst>
                      </p:cBhvr>
                      <p:tavLst>
                        <p:tav tm="0">
                          <p:val>
                            <p:clrVal>
                              <a:schemeClr val="accent2"/>
                            </p:clrVal>
                          </p:val>
                        </p:tav>
                        <p:tav tm="50000">
                          <p:val>
                            <p:clrVal>
                              <a:schemeClr val="hlink"/>
                            </p:clrVal>
                          </p:val>
                        </p:tav>
                      </p:tavLst>
                    </p:anim>
                    <p:anim calcmode="discrete" valueType="clr">
                      <p:cBhvr>
                        <p:cTn dur="80"/>
                        <p:tgtEl>
                          <p:spTgt spid="3"/>
                        </p:tgtEl>
                        <p:attrNameLst>
                          <p:attrName>fillcolor</p:attrName>
                        </p:attrNameLst>
                      </p:cBhvr>
                      <p:tavLst>
                        <p:tav tm="0">
                          <p:val>
                            <p:clrVal>
                              <a:schemeClr val="accent2"/>
                            </p:clrVal>
                          </p:val>
                        </p:tav>
                        <p:tav tm="50000">
                          <p:val>
                            <p:clrVal>
                              <a:schemeClr val="hlink"/>
                            </p:clrVal>
                          </p:val>
                        </p:tav>
                      </p:tavLst>
                    </p:anim>
                    <p:set>
                      <p:cBhvr>
                        <p:cTn dur="80"/>
                        <p:tgtEl>
                          <p:spTgt spid="3"/>
                        </p:tgtEl>
                        <p:attrNameLst>
                          <p:attrName>fill.type</p:attrName>
                        </p:attrNameLst>
                      </p:cBhvr>
                      <p:to>
                        <p:strVal val="solid"/>
                      </p:to>
                    </p:set>
                  </p:childTnLst>
                </p:cTn>
              </p:par>
            </p:tnLst>
          </p:tmpl>
          <p:tmpl lvl="2">
            <p:tnLst>
              <p:par>
                <p:cTn presetID="27" presetClass="entr" presetSubtype="0" fill="hold" nodeType="clickEffect">
                  <p:stCondLst>
                    <p:cond delay="0"/>
                  </p:stCondLst>
                  <p:iterate type="lt">
                    <p:tmPct val="50000"/>
                  </p:iterate>
                  <p:childTnLst>
                    <p:set>
                      <p:cBhvr>
                        <p:cTn dur="1" fill="hold">
                          <p:stCondLst>
                            <p:cond delay="0"/>
                          </p:stCondLst>
                        </p:cTn>
                        <p:tgtEl>
                          <p:spTgt spid="3"/>
                        </p:tgtEl>
                        <p:attrNameLst>
                          <p:attrName>style.visibility</p:attrName>
                        </p:attrNameLst>
                      </p:cBhvr>
                      <p:to>
                        <p:strVal val="visible"/>
                      </p:to>
                    </p:set>
                    <p:anim calcmode="discrete" valueType="clr">
                      <p:cBhvr override="childStyle">
                        <p:cTn dur="80"/>
                        <p:tgtEl>
                          <p:spTgt spid="3"/>
                        </p:tgtEl>
                        <p:attrNameLst>
                          <p:attrName>style.color</p:attrName>
                        </p:attrNameLst>
                      </p:cBhvr>
                      <p:tavLst>
                        <p:tav tm="0">
                          <p:val>
                            <p:clrVal>
                              <a:schemeClr val="accent2"/>
                            </p:clrVal>
                          </p:val>
                        </p:tav>
                        <p:tav tm="50000">
                          <p:val>
                            <p:clrVal>
                              <a:schemeClr val="hlink"/>
                            </p:clrVal>
                          </p:val>
                        </p:tav>
                      </p:tavLst>
                    </p:anim>
                    <p:anim calcmode="discrete" valueType="clr">
                      <p:cBhvr>
                        <p:cTn dur="80"/>
                        <p:tgtEl>
                          <p:spTgt spid="3"/>
                        </p:tgtEl>
                        <p:attrNameLst>
                          <p:attrName>fillcolor</p:attrName>
                        </p:attrNameLst>
                      </p:cBhvr>
                      <p:tavLst>
                        <p:tav tm="0">
                          <p:val>
                            <p:clrVal>
                              <a:schemeClr val="accent2"/>
                            </p:clrVal>
                          </p:val>
                        </p:tav>
                        <p:tav tm="50000">
                          <p:val>
                            <p:clrVal>
                              <a:schemeClr val="hlink"/>
                            </p:clrVal>
                          </p:val>
                        </p:tav>
                      </p:tavLst>
                    </p:anim>
                    <p:set>
                      <p:cBhvr>
                        <p:cTn dur="80"/>
                        <p:tgtEl>
                          <p:spTgt spid="3"/>
                        </p:tgtEl>
                        <p:attrNameLst>
                          <p:attrName>fill.type</p:attrName>
                        </p:attrNameLst>
                      </p:cBhvr>
                      <p:to>
                        <p:strVal val="solid"/>
                      </p:to>
                    </p:set>
                  </p:childTnLst>
                </p:cTn>
              </p:par>
            </p:tnLst>
          </p:tmpl>
          <p:tmpl lvl="3">
            <p:tnLst>
              <p:par>
                <p:cTn presetID="27" presetClass="entr" presetSubtype="0" fill="hold" nodeType="clickEffect">
                  <p:stCondLst>
                    <p:cond delay="0"/>
                  </p:stCondLst>
                  <p:iterate type="lt">
                    <p:tmPct val="50000"/>
                  </p:iterate>
                  <p:childTnLst>
                    <p:set>
                      <p:cBhvr>
                        <p:cTn dur="1" fill="hold">
                          <p:stCondLst>
                            <p:cond delay="0"/>
                          </p:stCondLst>
                        </p:cTn>
                        <p:tgtEl>
                          <p:spTgt spid="3"/>
                        </p:tgtEl>
                        <p:attrNameLst>
                          <p:attrName>style.visibility</p:attrName>
                        </p:attrNameLst>
                      </p:cBhvr>
                      <p:to>
                        <p:strVal val="visible"/>
                      </p:to>
                    </p:set>
                    <p:anim calcmode="discrete" valueType="clr">
                      <p:cBhvr override="childStyle">
                        <p:cTn dur="80"/>
                        <p:tgtEl>
                          <p:spTgt spid="3"/>
                        </p:tgtEl>
                        <p:attrNameLst>
                          <p:attrName>style.color</p:attrName>
                        </p:attrNameLst>
                      </p:cBhvr>
                      <p:tavLst>
                        <p:tav tm="0">
                          <p:val>
                            <p:clrVal>
                              <a:schemeClr val="accent2"/>
                            </p:clrVal>
                          </p:val>
                        </p:tav>
                        <p:tav tm="50000">
                          <p:val>
                            <p:clrVal>
                              <a:schemeClr val="hlink"/>
                            </p:clrVal>
                          </p:val>
                        </p:tav>
                      </p:tavLst>
                    </p:anim>
                    <p:anim calcmode="discrete" valueType="clr">
                      <p:cBhvr>
                        <p:cTn dur="80"/>
                        <p:tgtEl>
                          <p:spTgt spid="3"/>
                        </p:tgtEl>
                        <p:attrNameLst>
                          <p:attrName>fillcolor</p:attrName>
                        </p:attrNameLst>
                      </p:cBhvr>
                      <p:tavLst>
                        <p:tav tm="0">
                          <p:val>
                            <p:clrVal>
                              <a:schemeClr val="accent2"/>
                            </p:clrVal>
                          </p:val>
                        </p:tav>
                        <p:tav tm="50000">
                          <p:val>
                            <p:clrVal>
                              <a:schemeClr val="hlink"/>
                            </p:clrVal>
                          </p:val>
                        </p:tav>
                      </p:tavLst>
                    </p:anim>
                    <p:set>
                      <p:cBhvr>
                        <p:cTn dur="80"/>
                        <p:tgtEl>
                          <p:spTgt spid="3"/>
                        </p:tgtEl>
                        <p:attrNameLst>
                          <p:attrName>fill.type</p:attrName>
                        </p:attrNameLst>
                      </p:cBhvr>
                      <p:to>
                        <p:strVal val="solid"/>
                      </p:to>
                    </p:set>
                  </p:childTnLst>
                </p:cTn>
              </p:par>
            </p:tnLst>
          </p:tmpl>
          <p:tmpl lvl="4">
            <p:tnLst>
              <p:par>
                <p:cTn presetID="27" presetClass="entr" presetSubtype="0" fill="hold" nodeType="clickEffect">
                  <p:stCondLst>
                    <p:cond delay="0"/>
                  </p:stCondLst>
                  <p:iterate type="lt">
                    <p:tmPct val="50000"/>
                  </p:iterate>
                  <p:childTnLst>
                    <p:set>
                      <p:cBhvr>
                        <p:cTn dur="1" fill="hold">
                          <p:stCondLst>
                            <p:cond delay="0"/>
                          </p:stCondLst>
                        </p:cTn>
                        <p:tgtEl>
                          <p:spTgt spid="3"/>
                        </p:tgtEl>
                        <p:attrNameLst>
                          <p:attrName>style.visibility</p:attrName>
                        </p:attrNameLst>
                      </p:cBhvr>
                      <p:to>
                        <p:strVal val="visible"/>
                      </p:to>
                    </p:set>
                    <p:anim calcmode="discrete" valueType="clr">
                      <p:cBhvr override="childStyle">
                        <p:cTn dur="80"/>
                        <p:tgtEl>
                          <p:spTgt spid="3"/>
                        </p:tgtEl>
                        <p:attrNameLst>
                          <p:attrName>style.color</p:attrName>
                        </p:attrNameLst>
                      </p:cBhvr>
                      <p:tavLst>
                        <p:tav tm="0">
                          <p:val>
                            <p:clrVal>
                              <a:schemeClr val="accent2"/>
                            </p:clrVal>
                          </p:val>
                        </p:tav>
                        <p:tav tm="50000">
                          <p:val>
                            <p:clrVal>
                              <a:schemeClr val="hlink"/>
                            </p:clrVal>
                          </p:val>
                        </p:tav>
                      </p:tavLst>
                    </p:anim>
                    <p:anim calcmode="discrete" valueType="clr">
                      <p:cBhvr>
                        <p:cTn dur="80"/>
                        <p:tgtEl>
                          <p:spTgt spid="3"/>
                        </p:tgtEl>
                        <p:attrNameLst>
                          <p:attrName>fillcolor</p:attrName>
                        </p:attrNameLst>
                      </p:cBhvr>
                      <p:tavLst>
                        <p:tav tm="0">
                          <p:val>
                            <p:clrVal>
                              <a:schemeClr val="accent2"/>
                            </p:clrVal>
                          </p:val>
                        </p:tav>
                        <p:tav tm="50000">
                          <p:val>
                            <p:clrVal>
                              <a:schemeClr val="hlink"/>
                            </p:clrVal>
                          </p:val>
                        </p:tav>
                      </p:tavLst>
                    </p:anim>
                    <p:set>
                      <p:cBhvr>
                        <p:cTn dur="80"/>
                        <p:tgtEl>
                          <p:spTgt spid="3"/>
                        </p:tgtEl>
                        <p:attrNameLst>
                          <p:attrName>fill.type</p:attrName>
                        </p:attrNameLst>
                      </p:cBhvr>
                      <p:to>
                        <p:strVal val="solid"/>
                      </p:to>
                    </p:set>
                  </p:childTnLst>
                </p:cTn>
              </p:par>
            </p:tnLst>
          </p:tmpl>
          <p:tmpl lvl="5">
            <p:tnLst>
              <p:par>
                <p:cTn presetID="27" presetClass="entr" presetSubtype="0" fill="hold" nodeType="clickEffect">
                  <p:stCondLst>
                    <p:cond delay="0"/>
                  </p:stCondLst>
                  <p:iterate type="lt">
                    <p:tmPct val="50000"/>
                  </p:iterate>
                  <p:childTnLst>
                    <p:set>
                      <p:cBhvr>
                        <p:cTn dur="1" fill="hold">
                          <p:stCondLst>
                            <p:cond delay="0"/>
                          </p:stCondLst>
                        </p:cTn>
                        <p:tgtEl>
                          <p:spTgt spid="3"/>
                        </p:tgtEl>
                        <p:attrNameLst>
                          <p:attrName>style.visibility</p:attrName>
                        </p:attrNameLst>
                      </p:cBhvr>
                      <p:to>
                        <p:strVal val="visible"/>
                      </p:to>
                    </p:set>
                    <p:anim calcmode="discrete" valueType="clr">
                      <p:cBhvr override="childStyle">
                        <p:cTn dur="80"/>
                        <p:tgtEl>
                          <p:spTgt spid="3"/>
                        </p:tgtEl>
                        <p:attrNameLst>
                          <p:attrName>style.color</p:attrName>
                        </p:attrNameLst>
                      </p:cBhvr>
                      <p:tavLst>
                        <p:tav tm="0">
                          <p:val>
                            <p:clrVal>
                              <a:schemeClr val="accent2"/>
                            </p:clrVal>
                          </p:val>
                        </p:tav>
                        <p:tav tm="50000">
                          <p:val>
                            <p:clrVal>
                              <a:schemeClr val="hlink"/>
                            </p:clrVal>
                          </p:val>
                        </p:tav>
                      </p:tavLst>
                    </p:anim>
                    <p:anim calcmode="discrete" valueType="clr">
                      <p:cBhvr>
                        <p:cTn dur="80"/>
                        <p:tgtEl>
                          <p:spTgt spid="3"/>
                        </p:tgtEl>
                        <p:attrNameLst>
                          <p:attrName>fillcolor</p:attrName>
                        </p:attrNameLst>
                      </p:cBhvr>
                      <p:tavLst>
                        <p:tav tm="0">
                          <p:val>
                            <p:clrVal>
                              <a:schemeClr val="accent2"/>
                            </p:clrVal>
                          </p:val>
                        </p:tav>
                        <p:tav tm="50000">
                          <p:val>
                            <p:clrVal>
                              <a:schemeClr val="hlink"/>
                            </p:clrVal>
                          </p:val>
                        </p:tav>
                      </p:tavLst>
                    </p:anim>
                    <p:set>
                      <p:cBhvr>
                        <p:cTn dur="80"/>
                        <p:tgtEl>
                          <p:spTgt spid="3"/>
                        </p:tgtEl>
                        <p:attrNameLst>
                          <p:attrName>fill.type</p:attrName>
                        </p:attrNameLst>
                      </p:cBhvr>
                      <p:to>
                        <p:strVal val="solid"/>
                      </p:to>
                    </p:set>
                  </p:childTnLst>
                </p:cTn>
              </p:par>
            </p:tnLst>
          </p:tmpl>
        </p:tmplLst>
      </p:bldP>
    </p:bld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dirty="0"/>
          </a:p>
        </p:txBody>
      </p:sp>
      <p:sp>
        <p:nvSpPr>
          <p:cNvPr id="9" name="Freeform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85102EE8-440E-4265-818A-34862DCE1967}" type="datetimeFigureOut">
              <a:rPr lang="en-US" smtClean="0"/>
              <a:pPr/>
              <a:t>9/10/2013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62EB6F7-2CDA-4F99-9AE4-F4AFB933F5C9}"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85102EE8-440E-4265-818A-34862DCE1967}" type="datetimeFigureOut">
              <a:rPr lang="en-US" smtClean="0"/>
              <a:pPr/>
              <a:t>9/10/2013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62EB6F7-2CDA-4F99-9AE4-F4AFB933F5C9}"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85102EE8-440E-4265-818A-34862DCE1967}" type="datetimeFigureOut">
              <a:rPr lang="en-US" smtClean="0"/>
              <a:pPr/>
              <a:t>9/10/2013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62EB6F7-2CDA-4F99-9AE4-F4AFB933F5C9}"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320"/>
            <a:ext cx="7470648" cy="1143000"/>
          </a:xfrm>
        </p:spPr>
        <p:txBody>
          <a:bodyPr anchor="ctr"/>
          <a:lstStyle>
            <a:lvl1pPr algn="l">
              <a:defRPr sz="4600"/>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85102EE8-440E-4265-818A-34862DCE1967}" type="datetimeFigureOut">
              <a:rPr lang="en-US" smtClean="0"/>
              <a:pPr/>
              <a:t>9/10/2013</a:t>
            </a:fld>
            <a:endParaRPr lang="en-US" dirty="0"/>
          </a:p>
        </p:txBody>
      </p:sp>
      <p:sp>
        <p:nvSpPr>
          <p:cNvPr id="8" name="Slide Number Placeholder 7"/>
          <p:cNvSpPr>
            <a:spLocks noGrp="1"/>
          </p:cNvSpPr>
          <p:nvPr>
            <p:ph type="sldNum" sz="quarter" idx="11"/>
          </p:nvPr>
        </p:nvSpPr>
        <p:spPr/>
        <p:txBody>
          <a:bodyPr/>
          <a:lstStyle/>
          <a:p>
            <a:fld id="{862EB6F7-2CDA-4F99-9AE4-F4AFB933F5C9}" type="slidenum">
              <a:rPr lang="en-US" smtClean="0"/>
              <a:pPr/>
              <a:t>‹#›</a:t>
            </a:fld>
            <a:endParaRPr lang="en-US" dirty="0"/>
          </a:p>
        </p:txBody>
      </p:sp>
      <p:sp>
        <p:nvSpPr>
          <p:cNvPr id="9" name="Footer Placeholder 8"/>
          <p:cNvSpPr>
            <a:spLocks noGrp="1"/>
          </p:cNvSpPr>
          <p:nvPr>
            <p:ph type="ftr" sz="quarter" idx="12"/>
          </p:nvPr>
        </p:nvSpPr>
        <p:spPr/>
        <p:txBody>
          <a:bodyPr/>
          <a:lstStyle/>
          <a:p>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5102EE8-440E-4265-818A-34862DCE1967}" type="datetimeFigureOut">
              <a:rPr lang="en-US" smtClean="0"/>
              <a:pPr/>
              <a:t>9/10/2013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62EB6F7-2CDA-4F99-9AE4-F4AFB933F5C9}"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85102EE8-440E-4265-818A-34862DCE1967}" type="datetimeFigureOut">
              <a:rPr lang="en-US" smtClean="0"/>
              <a:pPr/>
              <a:t>9/10/2013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8156448" y="6422064"/>
            <a:ext cx="762000" cy="365125"/>
          </a:xfrm>
        </p:spPr>
        <p:txBody>
          <a:bodyPr/>
          <a:lstStyle/>
          <a:p>
            <a:fld id="{862EB6F7-2CDA-4F99-9AE4-F4AFB933F5C9}"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en-US" dirty="0" smtClean="0"/>
              <a:t>Click icon to add picture</a:t>
            </a:r>
            <a:endParaRPr kumimoji="0" lang="en-US" dirty="0"/>
          </a:p>
        </p:txBody>
      </p:sp>
      <p:sp>
        <p:nvSpPr>
          <p:cNvPr id="4" name="Text Placeholder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457200" y="6422064"/>
            <a:ext cx="2133600" cy="365125"/>
          </a:xfrm>
        </p:spPr>
        <p:txBody>
          <a:bodyPr/>
          <a:lstStyle/>
          <a:p>
            <a:fld id="{85102EE8-440E-4265-818A-34862DCE1967}" type="datetimeFigureOut">
              <a:rPr lang="en-US" smtClean="0"/>
              <a:pPr/>
              <a:t>9/10/2013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62EB6F7-2CDA-4F99-9AE4-F4AFB933F5C9}"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Freeform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dirty="0"/>
          </a:p>
        </p:txBody>
      </p:sp>
      <p:sp>
        <p:nvSpPr>
          <p:cNvPr id="16" name="Freeform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dirty="0"/>
          </a:p>
        </p:txBody>
      </p:sp>
      <p:sp>
        <p:nvSpPr>
          <p:cNvPr id="9" name="Title Placeholder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85102EE8-440E-4265-818A-34862DCE1967}" type="datetimeFigureOut">
              <a:rPr lang="en-US" smtClean="0"/>
              <a:pPr/>
              <a:t>9/10/2013</a:t>
            </a:fld>
            <a:endParaRPr lang="en-US" dirty="0"/>
          </a:p>
        </p:txBody>
      </p:sp>
      <p:sp>
        <p:nvSpPr>
          <p:cNvPr id="22" name="Footer Placeholder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en-US" dirty="0"/>
          </a:p>
        </p:txBody>
      </p:sp>
      <p:sp>
        <p:nvSpPr>
          <p:cNvPr id="18" name="Slide Number Placeholder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862EB6F7-2CDA-4F99-9AE4-F4AFB933F5C9}" type="slidenum">
              <a:rPr lang="en-US" smtClean="0"/>
              <a:pPr/>
              <a:t>‹#›</a:t>
            </a:fld>
            <a:endParaRPr lang="en-US" dirty="0"/>
          </a:p>
        </p:txBody>
      </p:sp>
    </p:spTree>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6512" y="3140968"/>
            <a:ext cx="7848872" cy="2301240"/>
          </a:xfrm>
        </p:spPr>
        <p:txBody>
          <a:bodyPr>
            <a:normAutofit/>
          </a:bodyPr>
          <a:lstStyle/>
          <a:p>
            <a:r>
              <a:rPr lang="en-US" sz="4200" dirty="0" smtClean="0"/>
              <a:t>An Introduction To Apocalyptic Literature</a:t>
            </a:r>
            <a:endParaRPr lang="en-US" sz="4200" dirty="0"/>
          </a:p>
        </p:txBody>
      </p:sp>
      <p:sp>
        <p:nvSpPr>
          <p:cNvPr id="3" name="Subtitle 2"/>
          <p:cNvSpPr>
            <a:spLocks noGrp="1"/>
          </p:cNvSpPr>
          <p:nvPr>
            <p:ph type="subTitle" idx="1"/>
          </p:nvPr>
        </p:nvSpPr>
        <p:spPr>
          <a:xfrm>
            <a:off x="1259632" y="1340768"/>
            <a:ext cx="6480048" cy="1752600"/>
          </a:xfrm>
        </p:spPr>
        <p:txBody>
          <a:bodyPr>
            <a:normAutofit/>
          </a:bodyPr>
          <a:lstStyle/>
          <a:p>
            <a:r>
              <a:rPr lang="en-US" sz="3000" dirty="0" smtClean="0"/>
              <a:t>The Book of Revelation</a:t>
            </a:r>
            <a:endParaRPr lang="en-US" sz="3000" dirty="0"/>
          </a:p>
        </p:txBody>
      </p:sp>
      <p:sp>
        <p:nvSpPr>
          <p:cNvPr id="4" name="Subtitle 2"/>
          <p:cNvSpPr txBox="1">
            <a:spLocks/>
          </p:cNvSpPr>
          <p:nvPr/>
        </p:nvSpPr>
        <p:spPr>
          <a:xfrm>
            <a:off x="1187624" y="4365104"/>
            <a:ext cx="6480048" cy="744488"/>
          </a:xfrm>
          <a:prstGeom prst="rect">
            <a:avLst/>
          </a:prstGeom>
        </p:spPr>
        <p:txBody>
          <a:bodyPr vert="horz" tIns="0" rIns="45720" bIns="0" anchor="b">
            <a:normAutofit/>
          </a:bodyPr>
          <a:lstStyle/>
          <a:p>
            <a:pPr marL="0" marR="0" lvl="0" indent="0" algn="r" defTabSz="914400" rtl="0" eaLnBrk="1" fontAlgn="auto" latinLnBrk="0" hangingPunct="1">
              <a:lnSpc>
                <a:spcPct val="100000"/>
              </a:lnSpc>
              <a:spcBef>
                <a:spcPct val="20000"/>
              </a:spcBef>
              <a:spcAft>
                <a:spcPts val="0"/>
              </a:spcAft>
              <a:buClr>
                <a:schemeClr val="accent1"/>
              </a:buClr>
              <a:buSzPct val="80000"/>
              <a:buFont typeface="Wingdings 2"/>
              <a:buNone/>
              <a:tabLst/>
              <a:defRPr/>
            </a:pPr>
            <a:r>
              <a:rPr kumimoji="0" lang="en-US" sz="3000" b="0" i="0" u="none" strike="noStrike" kern="1200" cap="none" spc="0" normalizeH="0" baseline="0" noProof="0" dirty="0" smtClean="0">
                <a:ln>
                  <a:noFill/>
                </a:ln>
                <a:solidFill>
                  <a:schemeClr val="tx1"/>
                </a:solidFill>
                <a:effectLst/>
                <a:uLnTx/>
                <a:uFillTx/>
                <a:latin typeface="+mn-lt"/>
                <a:ea typeface="+mn-ea"/>
                <a:cs typeface="+mn-cs"/>
              </a:rPr>
              <a:t>Part 2</a:t>
            </a:r>
            <a:endParaRPr kumimoji="0" lang="en-US" sz="30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ransition>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par>
                          <p:cTn id="8" fill="hold">
                            <p:stCondLst>
                              <p:cond delay="500"/>
                            </p:stCondLst>
                            <p:childTnLst>
                              <p:par>
                                <p:cTn id="9" presetID="9" presetClass="entr" presetSubtype="0"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dissolve">
                                      <p:cBhvr>
                                        <p:cTn id="11" dur="500"/>
                                        <p:tgtEl>
                                          <p:spTgt spid="2"/>
                                        </p:tgtEl>
                                      </p:cBhvr>
                                    </p:animEffect>
                                  </p:childTnLst>
                                </p:cTn>
                              </p:par>
                            </p:childTnLst>
                          </p:cTn>
                        </p:par>
                        <p:par>
                          <p:cTn id="12" fill="hold">
                            <p:stCondLst>
                              <p:cond delay="1000"/>
                            </p:stCondLst>
                            <p:childTnLst>
                              <p:par>
                                <p:cTn id="13" presetID="9" presetClass="entr" presetSubtype="0" fill="hold" nodeType="afterEffect">
                                  <p:stCondLst>
                                    <p:cond delay="0"/>
                                  </p:stCondLst>
                                  <p:childTnLst>
                                    <p:set>
                                      <p:cBhvr>
                                        <p:cTn id="14" dur="1" fill="hold">
                                          <p:stCondLst>
                                            <p:cond delay="0"/>
                                          </p:stCondLst>
                                        </p:cTn>
                                        <p:tgtEl>
                                          <p:spTgt spid="4">
                                            <p:txEl>
                                              <p:pRg st="0" end="0"/>
                                            </p:txEl>
                                          </p:spTgt>
                                        </p:tgtEl>
                                        <p:attrNameLst>
                                          <p:attrName>style.visibility</p:attrName>
                                        </p:attrNameLst>
                                      </p:cBhvr>
                                      <p:to>
                                        <p:strVal val="visible"/>
                                      </p:to>
                                    </p:set>
                                    <p:animEffect transition="in" filter="dissolve">
                                      <p:cBhvr>
                                        <p:cTn id="15"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7467600" cy="1052736"/>
          </a:xfrm>
        </p:spPr>
        <p:txBody>
          <a:bodyPr>
            <a:normAutofit/>
          </a:bodyPr>
          <a:lstStyle/>
          <a:p>
            <a:r>
              <a:rPr lang="en-US" b="1" dirty="0" smtClean="0"/>
              <a:t>What Should We Expect?</a:t>
            </a:r>
            <a:endParaRPr lang="en-US" b="1" dirty="0"/>
          </a:p>
        </p:txBody>
      </p:sp>
      <p:sp>
        <p:nvSpPr>
          <p:cNvPr id="3" name="Content Placeholder 2"/>
          <p:cNvSpPr>
            <a:spLocks noGrp="1"/>
          </p:cNvSpPr>
          <p:nvPr>
            <p:ph idx="1"/>
          </p:nvPr>
        </p:nvSpPr>
        <p:spPr>
          <a:xfrm>
            <a:off x="457200" y="1052736"/>
            <a:ext cx="8686800" cy="4608512"/>
          </a:xfrm>
        </p:spPr>
        <p:txBody>
          <a:bodyPr>
            <a:normAutofit/>
          </a:bodyPr>
          <a:lstStyle/>
          <a:p>
            <a:pPr>
              <a:spcBef>
                <a:spcPts val="1800"/>
              </a:spcBef>
            </a:pPr>
            <a:r>
              <a:rPr lang="en-US" sz="3600" dirty="0" smtClean="0"/>
              <a:t>An apocalypse is primarily responding to </a:t>
            </a:r>
            <a:r>
              <a:rPr lang="en-US" sz="3600" dirty="0" smtClean="0">
                <a:solidFill>
                  <a:srgbClr val="FFFF00"/>
                </a:solidFill>
              </a:rPr>
              <a:t>a crisis occurring at the time it was written</a:t>
            </a:r>
            <a:r>
              <a:rPr lang="en-US" sz="3600" dirty="0" smtClean="0"/>
              <a:t>.</a:t>
            </a:r>
          </a:p>
          <a:p>
            <a:pPr>
              <a:spcBef>
                <a:spcPts val="1800"/>
              </a:spcBef>
            </a:pPr>
            <a:r>
              <a:rPr lang="en-US" sz="3600" dirty="0" smtClean="0"/>
              <a:t>An apocalypse is </a:t>
            </a:r>
            <a:r>
              <a:rPr lang="en-US" sz="3600" dirty="0" smtClean="0">
                <a:solidFill>
                  <a:srgbClr val="FFFF00"/>
                </a:solidFill>
              </a:rPr>
              <a:t>revealed by heavenly messengers</a:t>
            </a:r>
            <a:r>
              <a:rPr lang="en-US" sz="3600" dirty="0" smtClean="0"/>
              <a:t>.</a:t>
            </a:r>
            <a:endParaRPr lang="en-US" sz="3600" dirty="0" smtClean="0"/>
          </a:p>
        </p:txBody>
      </p:sp>
      <p:sp>
        <p:nvSpPr>
          <p:cNvPr id="4" name="Title 1"/>
          <p:cNvSpPr txBox="1">
            <a:spLocks/>
          </p:cNvSpPr>
          <p:nvPr/>
        </p:nvSpPr>
        <p:spPr>
          <a:xfrm>
            <a:off x="0" y="5949280"/>
            <a:ext cx="9144000" cy="864096"/>
          </a:xfrm>
          <a:prstGeom prst="rect">
            <a:avLst/>
          </a:prstGeom>
          <a:solidFill>
            <a:schemeClr val="bg1">
              <a:alpha val="80000"/>
            </a:schemeClr>
          </a:solidFill>
        </p:spPr>
        <p:txBody>
          <a:bodyPr vert="horz" lIns="45720" rIns="45720" anchor="ctr">
            <a:normAutofit/>
          </a:bodyPr>
          <a:lstStyle/>
          <a:p>
            <a:pPr lvl="0" algn="ctr">
              <a:spcBef>
                <a:spcPct val="0"/>
              </a:spcBef>
            </a:pPr>
            <a:r>
              <a:rPr lang="en-US" sz="4500" b="1" cap="all" dirty="0" smtClean="0">
                <a:ln w="5000" cmpd="sng">
                  <a:solidFill>
                    <a:srgbClr val="6EA0B0">
                      <a:tint val="80000"/>
                      <a:shade val="99000"/>
                      <a:satMod val="500000"/>
                    </a:srgbClr>
                  </a:solidFill>
                  <a:prstDash val="solid"/>
                </a:ln>
                <a:gradFill>
                  <a:gsLst>
                    <a:gs pos="0">
                      <a:srgbClr val="6EA0B0">
                        <a:tint val="63000"/>
                        <a:satMod val="255000"/>
                      </a:srgbClr>
                    </a:gs>
                    <a:gs pos="9000">
                      <a:srgbClr val="6EA0B0">
                        <a:tint val="63000"/>
                        <a:satMod val="255000"/>
                      </a:srgbClr>
                    </a:gs>
                    <a:gs pos="53000">
                      <a:srgbClr val="6EA0B0">
                        <a:shade val="60000"/>
                        <a:satMod val="100000"/>
                      </a:srgbClr>
                    </a:gs>
                    <a:gs pos="90000">
                      <a:srgbClr val="6EA0B0">
                        <a:tint val="63000"/>
                        <a:satMod val="255000"/>
                      </a:srgbClr>
                    </a:gs>
                    <a:gs pos="100000">
                      <a:srgbClr val="6EA0B0">
                        <a:tint val="63000"/>
                        <a:satMod val="255000"/>
                      </a:srgbClr>
                    </a:gs>
                  </a:gsLst>
                  <a:lin ang="5400000"/>
                </a:gradFill>
                <a:effectLst>
                  <a:outerShdw blurRad="50800" dist="38100" dir="5400000" algn="t" rotWithShape="0">
                    <a:prstClr val="black">
                      <a:alpha val="50000"/>
                    </a:prstClr>
                  </a:outerShdw>
                </a:effectLst>
                <a:latin typeface="Franklin Gothic Book"/>
                <a:ea typeface="+mj-ea"/>
                <a:cs typeface="+mj-cs"/>
              </a:rPr>
              <a:t>Apocalyptic </a:t>
            </a:r>
            <a:r>
              <a:rPr lang="en-US" sz="4500" b="1" cap="all" dirty="0" smtClean="0">
                <a:ln w="5000" cmpd="sng">
                  <a:solidFill>
                    <a:srgbClr val="6EA0B0">
                      <a:tint val="80000"/>
                      <a:shade val="99000"/>
                      <a:satMod val="500000"/>
                    </a:srgbClr>
                  </a:solidFill>
                  <a:prstDash val="solid"/>
                </a:ln>
                <a:gradFill>
                  <a:gsLst>
                    <a:gs pos="0">
                      <a:srgbClr val="6EA0B0">
                        <a:tint val="63000"/>
                        <a:satMod val="255000"/>
                      </a:srgbClr>
                    </a:gs>
                    <a:gs pos="9000">
                      <a:srgbClr val="6EA0B0">
                        <a:tint val="63000"/>
                        <a:satMod val="255000"/>
                      </a:srgbClr>
                    </a:gs>
                    <a:gs pos="53000">
                      <a:srgbClr val="6EA0B0">
                        <a:shade val="60000"/>
                        <a:satMod val="100000"/>
                      </a:srgbClr>
                    </a:gs>
                    <a:gs pos="90000">
                      <a:srgbClr val="6EA0B0">
                        <a:tint val="63000"/>
                        <a:satMod val="255000"/>
                      </a:srgbClr>
                    </a:gs>
                    <a:gs pos="100000">
                      <a:srgbClr val="6EA0B0">
                        <a:tint val="63000"/>
                        <a:satMod val="255000"/>
                      </a:srgbClr>
                    </a:gs>
                  </a:gsLst>
                  <a:lin ang="5400000"/>
                </a:gradFill>
                <a:effectLst>
                  <a:outerShdw blurRad="50800" dist="38100" dir="5400000" algn="t" rotWithShape="0">
                    <a:prstClr val="black">
                      <a:alpha val="50000"/>
                    </a:prstClr>
                  </a:outerShdw>
                </a:effectLst>
                <a:latin typeface="Franklin Gothic Book"/>
                <a:ea typeface="+mj-ea"/>
                <a:cs typeface="+mj-cs"/>
              </a:rPr>
              <a:t>Literature</a:t>
            </a:r>
            <a:endParaRPr kumimoji="0" lang="en-US" sz="4500" b="0" i="0" u="none" strike="noStrike" kern="1200" cap="none" spc="0" normalizeH="0" baseline="0" noProof="0" dirty="0">
              <a:ln>
                <a:noFill/>
              </a:ln>
              <a:solidFill>
                <a:schemeClr val="tx1"/>
              </a:solidFill>
              <a:effectLst/>
              <a:uLnTx/>
              <a:uFillTx/>
              <a:latin typeface="+mj-lt"/>
              <a:ea typeface="+mj-ea"/>
              <a:cs typeface="+mj-cs"/>
            </a:endParaRPr>
          </a:p>
        </p:txBody>
      </p:sp>
    </p:spTree>
  </p:cSld>
  <p:clrMapOvr>
    <a:masterClrMapping/>
  </p:clrMapOvr>
  <p:transition>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7" presetClass="entr" presetSubtype="0" fill="hold" grpId="0" nodeType="afterEffect">
                                  <p:stCondLst>
                                    <p:cond delay="0"/>
                                  </p:stCondLst>
                                  <p:iterate type="lt">
                                    <p:tmPct val="50000"/>
                                  </p:iterate>
                                  <p:childTnLst>
                                    <p:set>
                                      <p:cBhvr>
                                        <p:cTn id="6" dur="1" fill="hold">
                                          <p:stCondLst>
                                            <p:cond delay="0"/>
                                          </p:stCondLst>
                                        </p:cTn>
                                        <p:tgtEl>
                                          <p:spTgt spid="3">
                                            <p:txEl>
                                              <p:pRg st="1" end="1"/>
                                            </p:txEl>
                                          </p:spTgt>
                                        </p:tgtEl>
                                        <p:attrNameLst>
                                          <p:attrName>style.visibility</p:attrName>
                                        </p:attrNameLst>
                                      </p:cBhvr>
                                      <p:to>
                                        <p:strVal val="visible"/>
                                      </p:to>
                                    </p:set>
                                    <p:anim calcmode="discrete" valueType="clr">
                                      <p:cBhvr override="childStyle">
                                        <p:cTn id="7" dur="80"/>
                                        <p:tgtEl>
                                          <p:spTgt spid="3">
                                            <p:txEl>
                                              <p:pRg st="1" end="1"/>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3">
                                            <p:txEl>
                                              <p:pRg st="1" end="1"/>
                                            </p:txEl>
                                          </p:spTgt>
                                        </p:tgtEl>
                                        <p:attrNameLst>
                                          <p:attrName>fillcolor</p:attrName>
                                        </p:attrNameLst>
                                      </p:cBhvr>
                                      <p:tavLst>
                                        <p:tav tm="0">
                                          <p:val>
                                            <p:clrVal>
                                              <a:schemeClr val="accent2"/>
                                            </p:clrVal>
                                          </p:val>
                                        </p:tav>
                                        <p:tav tm="50000">
                                          <p:val>
                                            <p:clrVal>
                                              <a:schemeClr val="hlink"/>
                                            </p:clrVal>
                                          </p:val>
                                        </p:tav>
                                      </p:tavLst>
                                    </p:anim>
                                    <p:set>
                                      <p:cBhvr>
                                        <p:cTn id="9" dur="80"/>
                                        <p:tgtEl>
                                          <p:spTgt spid="3">
                                            <p:txEl>
                                              <p:pRg st="1" end="1"/>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44624"/>
            <a:ext cx="8686800" cy="864096"/>
          </a:xfrm>
        </p:spPr>
        <p:txBody>
          <a:bodyPr>
            <a:normAutofit/>
          </a:bodyPr>
          <a:lstStyle/>
          <a:p>
            <a:pPr algn="ctr"/>
            <a:r>
              <a:rPr lang="en-US" sz="3800" b="1" u="sng" dirty="0" smtClean="0"/>
              <a:t>Zechariah 1:7-11</a:t>
            </a:r>
            <a:endParaRPr lang="en-US" sz="3800" b="1" u="sng" dirty="0"/>
          </a:p>
        </p:txBody>
      </p:sp>
      <p:sp>
        <p:nvSpPr>
          <p:cNvPr id="3" name="Content Placeholder 2"/>
          <p:cNvSpPr>
            <a:spLocks noGrp="1"/>
          </p:cNvSpPr>
          <p:nvPr>
            <p:ph idx="1"/>
          </p:nvPr>
        </p:nvSpPr>
        <p:spPr>
          <a:xfrm>
            <a:off x="179512" y="908720"/>
            <a:ext cx="8964488" cy="5949280"/>
          </a:xfrm>
        </p:spPr>
        <p:txBody>
          <a:bodyPr>
            <a:noAutofit/>
          </a:bodyPr>
          <a:lstStyle/>
          <a:p>
            <a:pPr marL="0" indent="0">
              <a:buNone/>
            </a:pPr>
            <a:r>
              <a:rPr lang="en-US" sz="3200" baseline="30000" dirty="0" smtClean="0"/>
              <a:t>7</a:t>
            </a:r>
            <a:r>
              <a:rPr lang="en-US" sz="3200" dirty="0" smtClean="0"/>
              <a:t>On the twenty-fourth day of the eleventh month, which is the month </a:t>
            </a:r>
            <a:r>
              <a:rPr lang="en-US" sz="3200" dirty="0" err="1" smtClean="0"/>
              <a:t>Shebat</a:t>
            </a:r>
            <a:r>
              <a:rPr lang="en-US" sz="3200" dirty="0" smtClean="0"/>
              <a:t>, in the second year of Darius, the word of the </a:t>
            </a:r>
            <a:r>
              <a:rPr lang="en-US" sz="3200" cap="small" dirty="0" smtClean="0"/>
              <a:t>Lord</a:t>
            </a:r>
            <a:r>
              <a:rPr lang="en-US" sz="3200" dirty="0" smtClean="0"/>
              <a:t> came to Zechariah the prophet, the son of </a:t>
            </a:r>
            <a:r>
              <a:rPr lang="en-US" sz="3200" dirty="0" err="1" smtClean="0"/>
              <a:t>Berechiah</a:t>
            </a:r>
            <a:r>
              <a:rPr lang="en-US" sz="3200" dirty="0" smtClean="0"/>
              <a:t>, the son of </a:t>
            </a:r>
            <a:r>
              <a:rPr lang="en-US" sz="3200" dirty="0" err="1" smtClean="0"/>
              <a:t>Iddo</a:t>
            </a:r>
            <a:r>
              <a:rPr lang="en-US" sz="3200" dirty="0" smtClean="0"/>
              <a:t>, as follows: </a:t>
            </a:r>
            <a:r>
              <a:rPr lang="en-US" sz="3200" baseline="30000" dirty="0" smtClean="0"/>
              <a:t>8</a:t>
            </a:r>
            <a:r>
              <a:rPr lang="en-US" sz="3200" dirty="0" smtClean="0"/>
              <a:t>I saw at night, and behold, a man was riding on a red horse, and he was standing among the myrtle trees which were in the ravine, with red, sorrel and white horses behind him. </a:t>
            </a:r>
            <a:r>
              <a:rPr lang="en-US" sz="3200" baseline="30000" dirty="0" smtClean="0"/>
              <a:t>9</a:t>
            </a:r>
            <a:r>
              <a:rPr lang="en-US" sz="3200" dirty="0" smtClean="0"/>
              <a:t>Then I said, “My lord, what are these?” And </a:t>
            </a:r>
            <a:r>
              <a:rPr lang="en-US" sz="3200" dirty="0" smtClean="0">
                <a:solidFill>
                  <a:srgbClr val="FFFF00"/>
                </a:solidFill>
              </a:rPr>
              <a:t>the angel who was speaking with me</a:t>
            </a:r>
            <a:r>
              <a:rPr lang="en-US" sz="3200" dirty="0" smtClean="0"/>
              <a:t> said to me, “I will show you what these are.” </a:t>
            </a:r>
            <a:r>
              <a:rPr lang="en-US" sz="3200" baseline="30000" dirty="0" smtClean="0"/>
              <a:t>10</a:t>
            </a:r>
            <a:r>
              <a:rPr lang="en-US" sz="3200" dirty="0" smtClean="0"/>
              <a:t>And the man who was standing among </a:t>
            </a:r>
            <a:r>
              <a:rPr lang="en-US" sz="3200" dirty="0" smtClean="0"/>
              <a:t>the</a:t>
            </a:r>
            <a:endParaRPr lang="en-US" sz="3200" dirty="0"/>
          </a:p>
        </p:txBody>
      </p:sp>
    </p:spTree>
  </p:cSld>
  <p:clrMapOvr>
    <a:masterClrMapping/>
  </p:clrMapOvr>
  <p:transition>
    <p:pull/>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44624"/>
            <a:ext cx="8686800" cy="864096"/>
          </a:xfrm>
        </p:spPr>
        <p:txBody>
          <a:bodyPr>
            <a:normAutofit/>
          </a:bodyPr>
          <a:lstStyle/>
          <a:p>
            <a:pPr algn="ctr"/>
            <a:r>
              <a:rPr lang="en-US" sz="3800" b="1" u="sng" dirty="0" smtClean="0"/>
              <a:t>Zechariah 1:7-11</a:t>
            </a:r>
            <a:endParaRPr lang="en-US" sz="3800" b="1" u="sng" dirty="0"/>
          </a:p>
        </p:txBody>
      </p:sp>
      <p:sp>
        <p:nvSpPr>
          <p:cNvPr id="3" name="Content Placeholder 2"/>
          <p:cNvSpPr>
            <a:spLocks noGrp="1"/>
          </p:cNvSpPr>
          <p:nvPr>
            <p:ph idx="1"/>
          </p:nvPr>
        </p:nvSpPr>
        <p:spPr>
          <a:xfrm>
            <a:off x="179512" y="908720"/>
            <a:ext cx="8964488" cy="5949280"/>
          </a:xfrm>
        </p:spPr>
        <p:txBody>
          <a:bodyPr>
            <a:noAutofit/>
          </a:bodyPr>
          <a:lstStyle/>
          <a:p>
            <a:pPr marL="0" indent="0">
              <a:buNone/>
            </a:pPr>
            <a:r>
              <a:rPr lang="en-US" sz="3200" dirty="0" smtClean="0"/>
              <a:t>myrtle trees answered and said, “These are those whom the </a:t>
            </a:r>
            <a:r>
              <a:rPr lang="en-US" sz="3200" cap="small" dirty="0" smtClean="0"/>
              <a:t>Lord</a:t>
            </a:r>
            <a:r>
              <a:rPr lang="en-US" sz="3200" dirty="0" smtClean="0"/>
              <a:t> has sent to patrol the earth.” </a:t>
            </a:r>
            <a:r>
              <a:rPr lang="en-US" sz="3200" baseline="30000" dirty="0" smtClean="0"/>
              <a:t>11</a:t>
            </a:r>
            <a:r>
              <a:rPr lang="en-US" sz="3200" dirty="0" smtClean="0"/>
              <a:t>So they answered </a:t>
            </a:r>
            <a:r>
              <a:rPr lang="en-US" sz="3200" dirty="0" smtClean="0">
                <a:solidFill>
                  <a:srgbClr val="FFFF00"/>
                </a:solidFill>
              </a:rPr>
              <a:t>the angel of the </a:t>
            </a:r>
            <a:r>
              <a:rPr lang="en-US" sz="3200" cap="small" dirty="0" smtClean="0">
                <a:solidFill>
                  <a:srgbClr val="FFFF00"/>
                </a:solidFill>
              </a:rPr>
              <a:t>Lord</a:t>
            </a:r>
            <a:r>
              <a:rPr lang="en-US" sz="3200" dirty="0" smtClean="0"/>
              <a:t> who was standing among the myrtle trees and said, “We have patrolled the earth, and behold, all the earth is peaceful and quiet.”</a:t>
            </a:r>
            <a:endParaRPr lang="en-US" sz="3200" dirty="0"/>
          </a:p>
        </p:txBody>
      </p:sp>
    </p:spTree>
  </p:cSld>
  <p:clrMapOvr>
    <a:masterClrMapping/>
  </p:clrMapOvr>
  <p:transition>
    <p:pull/>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44624"/>
            <a:ext cx="8686800" cy="864096"/>
          </a:xfrm>
        </p:spPr>
        <p:txBody>
          <a:bodyPr>
            <a:normAutofit/>
          </a:bodyPr>
          <a:lstStyle/>
          <a:p>
            <a:pPr algn="ctr"/>
            <a:r>
              <a:rPr lang="en-US" sz="3800" b="1" u="sng" dirty="0" smtClean="0"/>
              <a:t>Revelation 1:1</a:t>
            </a:r>
            <a:endParaRPr lang="en-US" sz="3800" b="1" u="sng" dirty="0"/>
          </a:p>
        </p:txBody>
      </p:sp>
      <p:sp>
        <p:nvSpPr>
          <p:cNvPr id="3" name="Content Placeholder 2"/>
          <p:cNvSpPr>
            <a:spLocks noGrp="1"/>
          </p:cNvSpPr>
          <p:nvPr>
            <p:ph idx="1"/>
          </p:nvPr>
        </p:nvSpPr>
        <p:spPr>
          <a:xfrm>
            <a:off x="179512" y="908720"/>
            <a:ext cx="8964488" cy="5949280"/>
          </a:xfrm>
        </p:spPr>
        <p:txBody>
          <a:bodyPr>
            <a:noAutofit/>
          </a:bodyPr>
          <a:lstStyle/>
          <a:p>
            <a:pPr marL="0" indent="0">
              <a:buNone/>
            </a:pPr>
            <a:r>
              <a:rPr lang="en-US" sz="3200" dirty="0" smtClean="0"/>
              <a:t>The Revelation </a:t>
            </a:r>
            <a:r>
              <a:rPr lang="en-US" sz="3200" dirty="0" smtClean="0">
                <a:solidFill>
                  <a:srgbClr val="FFFF00"/>
                </a:solidFill>
              </a:rPr>
              <a:t>of Jesus Christ</a:t>
            </a:r>
            <a:r>
              <a:rPr lang="en-US" sz="3200" dirty="0" smtClean="0"/>
              <a:t>, which God gave Him to show to His bond-servants, the things which must soon take place; and </a:t>
            </a:r>
            <a:r>
              <a:rPr lang="en-US" sz="3200" dirty="0" smtClean="0">
                <a:solidFill>
                  <a:srgbClr val="FFFF00"/>
                </a:solidFill>
              </a:rPr>
              <a:t>He sent </a:t>
            </a:r>
            <a:r>
              <a:rPr lang="en-US" sz="3200" dirty="0" smtClean="0"/>
              <a:t>and communicated it </a:t>
            </a:r>
            <a:r>
              <a:rPr lang="en-US" sz="3200" dirty="0" smtClean="0">
                <a:solidFill>
                  <a:srgbClr val="FFFF00"/>
                </a:solidFill>
              </a:rPr>
              <a:t>by His angel </a:t>
            </a:r>
            <a:r>
              <a:rPr lang="en-US" sz="3200" dirty="0" smtClean="0"/>
              <a:t>to His bond-servant </a:t>
            </a:r>
            <a:r>
              <a:rPr lang="en-US" sz="3200" dirty="0" smtClean="0">
                <a:solidFill>
                  <a:srgbClr val="FFFF00"/>
                </a:solidFill>
              </a:rPr>
              <a:t>John</a:t>
            </a:r>
            <a:r>
              <a:rPr lang="en-US" sz="3200" dirty="0" smtClean="0"/>
              <a:t>,</a:t>
            </a:r>
            <a:endParaRPr lang="en-US" sz="3200" dirty="0"/>
          </a:p>
        </p:txBody>
      </p:sp>
    </p:spTree>
  </p:cSld>
  <p:clrMapOvr>
    <a:masterClrMapping/>
  </p:clrMapOvr>
  <p:transition>
    <p:pull/>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7467600" cy="1052736"/>
          </a:xfrm>
        </p:spPr>
        <p:txBody>
          <a:bodyPr>
            <a:normAutofit/>
          </a:bodyPr>
          <a:lstStyle/>
          <a:p>
            <a:r>
              <a:rPr lang="en-US" b="1" dirty="0" smtClean="0"/>
              <a:t>What Should We Expect?</a:t>
            </a:r>
            <a:endParaRPr lang="en-US" b="1" dirty="0"/>
          </a:p>
        </p:txBody>
      </p:sp>
      <p:sp>
        <p:nvSpPr>
          <p:cNvPr id="3" name="Content Placeholder 2"/>
          <p:cNvSpPr>
            <a:spLocks noGrp="1"/>
          </p:cNvSpPr>
          <p:nvPr>
            <p:ph idx="1"/>
          </p:nvPr>
        </p:nvSpPr>
        <p:spPr>
          <a:xfrm>
            <a:off x="457200" y="1052736"/>
            <a:ext cx="8686800" cy="4608512"/>
          </a:xfrm>
        </p:spPr>
        <p:txBody>
          <a:bodyPr>
            <a:normAutofit/>
          </a:bodyPr>
          <a:lstStyle/>
          <a:p>
            <a:pPr>
              <a:spcBef>
                <a:spcPts val="1800"/>
              </a:spcBef>
            </a:pPr>
            <a:r>
              <a:rPr lang="en-US" sz="3600" dirty="0" smtClean="0"/>
              <a:t>An apocalypse is primarily responding to </a:t>
            </a:r>
            <a:r>
              <a:rPr lang="en-US" sz="3600" dirty="0" smtClean="0">
                <a:solidFill>
                  <a:srgbClr val="FFFF00"/>
                </a:solidFill>
              </a:rPr>
              <a:t>a crisis occurring at the time it was written</a:t>
            </a:r>
            <a:r>
              <a:rPr lang="en-US" sz="3600" dirty="0" smtClean="0"/>
              <a:t>.</a:t>
            </a:r>
          </a:p>
          <a:p>
            <a:pPr>
              <a:spcBef>
                <a:spcPts val="1800"/>
              </a:spcBef>
            </a:pPr>
            <a:r>
              <a:rPr lang="en-US" sz="3600" dirty="0" smtClean="0"/>
              <a:t>An apocalypse is </a:t>
            </a:r>
            <a:r>
              <a:rPr lang="en-US" sz="3600" dirty="0" smtClean="0">
                <a:solidFill>
                  <a:srgbClr val="FFFF00"/>
                </a:solidFill>
              </a:rPr>
              <a:t>revealed by heavenly messengers</a:t>
            </a:r>
            <a:r>
              <a:rPr lang="en-US" sz="3600" dirty="0" smtClean="0"/>
              <a:t>.</a:t>
            </a:r>
          </a:p>
          <a:p>
            <a:pPr>
              <a:spcBef>
                <a:spcPts val="1800"/>
              </a:spcBef>
            </a:pPr>
            <a:r>
              <a:rPr lang="en-US" sz="3600" dirty="0" smtClean="0"/>
              <a:t>An apocalypse </a:t>
            </a:r>
            <a:r>
              <a:rPr lang="en-US" sz="3600" dirty="0" smtClean="0">
                <a:solidFill>
                  <a:srgbClr val="FFFF00"/>
                </a:solidFill>
              </a:rPr>
              <a:t>presents information in the form of a story</a:t>
            </a:r>
            <a:r>
              <a:rPr lang="en-US" sz="3600" dirty="0" smtClean="0"/>
              <a:t>.</a:t>
            </a:r>
          </a:p>
        </p:txBody>
      </p:sp>
      <p:sp>
        <p:nvSpPr>
          <p:cNvPr id="4" name="Title 1"/>
          <p:cNvSpPr txBox="1">
            <a:spLocks/>
          </p:cNvSpPr>
          <p:nvPr/>
        </p:nvSpPr>
        <p:spPr>
          <a:xfrm>
            <a:off x="0" y="5949280"/>
            <a:ext cx="9144000" cy="864096"/>
          </a:xfrm>
          <a:prstGeom prst="rect">
            <a:avLst/>
          </a:prstGeom>
          <a:solidFill>
            <a:schemeClr val="bg1">
              <a:alpha val="80000"/>
            </a:schemeClr>
          </a:solidFill>
        </p:spPr>
        <p:txBody>
          <a:bodyPr vert="horz" lIns="45720" rIns="45720" anchor="ctr">
            <a:normAutofit/>
          </a:bodyPr>
          <a:lstStyle/>
          <a:p>
            <a:pPr lvl="0" algn="ctr">
              <a:spcBef>
                <a:spcPct val="0"/>
              </a:spcBef>
            </a:pPr>
            <a:r>
              <a:rPr lang="en-US" sz="4500" b="1" cap="all" dirty="0" smtClean="0">
                <a:ln w="5000" cmpd="sng">
                  <a:solidFill>
                    <a:srgbClr val="6EA0B0">
                      <a:tint val="80000"/>
                      <a:shade val="99000"/>
                      <a:satMod val="500000"/>
                    </a:srgbClr>
                  </a:solidFill>
                  <a:prstDash val="solid"/>
                </a:ln>
                <a:gradFill>
                  <a:gsLst>
                    <a:gs pos="0">
                      <a:srgbClr val="6EA0B0">
                        <a:tint val="63000"/>
                        <a:satMod val="255000"/>
                      </a:srgbClr>
                    </a:gs>
                    <a:gs pos="9000">
                      <a:srgbClr val="6EA0B0">
                        <a:tint val="63000"/>
                        <a:satMod val="255000"/>
                      </a:srgbClr>
                    </a:gs>
                    <a:gs pos="53000">
                      <a:srgbClr val="6EA0B0">
                        <a:shade val="60000"/>
                        <a:satMod val="100000"/>
                      </a:srgbClr>
                    </a:gs>
                    <a:gs pos="90000">
                      <a:srgbClr val="6EA0B0">
                        <a:tint val="63000"/>
                        <a:satMod val="255000"/>
                      </a:srgbClr>
                    </a:gs>
                    <a:gs pos="100000">
                      <a:srgbClr val="6EA0B0">
                        <a:tint val="63000"/>
                        <a:satMod val="255000"/>
                      </a:srgbClr>
                    </a:gs>
                  </a:gsLst>
                  <a:lin ang="5400000"/>
                </a:gradFill>
                <a:effectLst>
                  <a:outerShdw blurRad="50800" dist="38100" dir="5400000" algn="t" rotWithShape="0">
                    <a:prstClr val="black">
                      <a:alpha val="50000"/>
                    </a:prstClr>
                  </a:outerShdw>
                </a:effectLst>
                <a:latin typeface="Franklin Gothic Book"/>
                <a:ea typeface="+mj-ea"/>
                <a:cs typeface="+mj-cs"/>
              </a:rPr>
              <a:t>Apocalyptic </a:t>
            </a:r>
            <a:r>
              <a:rPr lang="en-US" sz="4500" b="1" cap="all" dirty="0" smtClean="0">
                <a:ln w="5000" cmpd="sng">
                  <a:solidFill>
                    <a:srgbClr val="6EA0B0">
                      <a:tint val="80000"/>
                      <a:shade val="99000"/>
                      <a:satMod val="500000"/>
                    </a:srgbClr>
                  </a:solidFill>
                  <a:prstDash val="solid"/>
                </a:ln>
                <a:gradFill>
                  <a:gsLst>
                    <a:gs pos="0">
                      <a:srgbClr val="6EA0B0">
                        <a:tint val="63000"/>
                        <a:satMod val="255000"/>
                      </a:srgbClr>
                    </a:gs>
                    <a:gs pos="9000">
                      <a:srgbClr val="6EA0B0">
                        <a:tint val="63000"/>
                        <a:satMod val="255000"/>
                      </a:srgbClr>
                    </a:gs>
                    <a:gs pos="53000">
                      <a:srgbClr val="6EA0B0">
                        <a:shade val="60000"/>
                        <a:satMod val="100000"/>
                      </a:srgbClr>
                    </a:gs>
                    <a:gs pos="90000">
                      <a:srgbClr val="6EA0B0">
                        <a:tint val="63000"/>
                        <a:satMod val="255000"/>
                      </a:srgbClr>
                    </a:gs>
                    <a:gs pos="100000">
                      <a:srgbClr val="6EA0B0">
                        <a:tint val="63000"/>
                        <a:satMod val="255000"/>
                      </a:srgbClr>
                    </a:gs>
                  </a:gsLst>
                  <a:lin ang="5400000"/>
                </a:gradFill>
                <a:effectLst>
                  <a:outerShdw blurRad="50800" dist="38100" dir="5400000" algn="t" rotWithShape="0">
                    <a:prstClr val="black">
                      <a:alpha val="50000"/>
                    </a:prstClr>
                  </a:outerShdw>
                </a:effectLst>
                <a:latin typeface="Franklin Gothic Book"/>
                <a:ea typeface="+mj-ea"/>
                <a:cs typeface="+mj-cs"/>
              </a:rPr>
              <a:t>Literature</a:t>
            </a:r>
            <a:endParaRPr kumimoji="0" lang="en-US" sz="4500" b="0" i="0" u="none" strike="noStrike" kern="1200" cap="none" spc="0" normalizeH="0" baseline="0" noProof="0" dirty="0">
              <a:ln>
                <a:noFill/>
              </a:ln>
              <a:solidFill>
                <a:schemeClr val="tx1"/>
              </a:solidFill>
              <a:effectLst/>
              <a:uLnTx/>
              <a:uFillTx/>
              <a:latin typeface="+mj-lt"/>
              <a:ea typeface="+mj-ea"/>
              <a:cs typeface="+mj-cs"/>
            </a:endParaRPr>
          </a:p>
        </p:txBody>
      </p:sp>
    </p:spTree>
  </p:cSld>
  <p:clrMapOvr>
    <a:masterClrMapping/>
  </p:clrMapOvr>
  <p:transition>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7" presetClass="entr" presetSubtype="0" fill="hold" grpId="0" nodeType="afterEffect">
                                  <p:stCondLst>
                                    <p:cond delay="0"/>
                                  </p:stCondLst>
                                  <p:iterate type="lt">
                                    <p:tmPct val="50000"/>
                                  </p:iterate>
                                  <p:childTnLst>
                                    <p:set>
                                      <p:cBhvr>
                                        <p:cTn id="6" dur="1" fill="hold">
                                          <p:stCondLst>
                                            <p:cond delay="0"/>
                                          </p:stCondLst>
                                        </p:cTn>
                                        <p:tgtEl>
                                          <p:spTgt spid="3">
                                            <p:txEl>
                                              <p:pRg st="2" end="2"/>
                                            </p:txEl>
                                          </p:spTgt>
                                        </p:tgtEl>
                                        <p:attrNameLst>
                                          <p:attrName>style.visibility</p:attrName>
                                        </p:attrNameLst>
                                      </p:cBhvr>
                                      <p:to>
                                        <p:strVal val="visible"/>
                                      </p:to>
                                    </p:set>
                                    <p:anim calcmode="discrete" valueType="clr">
                                      <p:cBhvr override="childStyle">
                                        <p:cTn id="7" dur="80"/>
                                        <p:tgtEl>
                                          <p:spTgt spid="3">
                                            <p:txEl>
                                              <p:pRg st="2" end="2"/>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3">
                                            <p:txEl>
                                              <p:pRg st="2" end="2"/>
                                            </p:txEl>
                                          </p:spTgt>
                                        </p:tgtEl>
                                        <p:attrNameLst>
                                          <p:attrName>fillcolor</p:attrName>
                                        </p:attrNameLst>
                                      </p:cBhvr>
                                      <p:tavLst>
                                        <p:tav tm="0">
                                          <p:val>
                                            <p:clrVal>
                                              <a:schemeClr val="accent2"/>
                                            </p:clrVal>
                                          </p:val>
                                        </p:tav>
                                        <p:tav tm="50000">
                                          <p:val>
                                            <p:clrVal>
                                              <a:schemeClr val="hlink"/>
                                            </p:clrVal>
                                          </p:val>
                                        </p:tav>
                                      </p:tavLst>
                                    </p:anim>
                                    <p:set>
                                      <p:cBhvr>
                                        <p:cTn id="9" dur="80"/>
                                        <p:tgtEl>
                                          <p:spTgt spid="3">
                                            <p:txEl>
                                              <p:pRg st="2" end="2"/>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44624"/>
            <a:ext cx="8686800" cy="864096"/>
          </a:xfrm>
        </p:spPr>
        <p:txBody>
          <a:bodyPr>
            <a:normAutofit/>
          </a:bodyPr>
          <a:lstStyle/>
          <a:p>
            <a:pPr algn="ctr"/>
            <a:r>
              <a:rPr lang="en-US" sz="3800" b="1" u="sng" dirty="0" smtClean="0"/>
              <a:t>Shepherd of </a:t>
            </a:r>
            <a:r>
              <a:rPr lang="en-US" sz="3800" b="1" u="sng" dirty="0" err="1" smtClean="0"/>
              <a:t>Hermas</a:t>
            </a:r>
            <a:r>
              <a:rPr lang="en-US" sz="3800" b="1" u="sng" dirty="0" smtClean="0"/>
              <a:t> 1:1-5</a:t>
            </a:r>
            <a:endParaRPr lang="en-US" sz="3800" b="1" u="sng" dirty="0"/>
          </a:p>
        </p:txBody>
      </p:sp>
      <p:sp>
        <p:nvSpPr>
          <p:cNvPr id="3" name="Content Placeholder 2"/>
          <p:cNvSpPr>
            <a:spLocks noGrp="1"/>
          </p:cNvSpPr>
          <p:nvPr>
            <p:ph idx="1"/>
          </p:nvPr>
        </p:nvSpPr>
        <p:spPr>
          <a:xfrm>
            <a:off x="179512" y="908720"/>
            <a:ext cx="8964488" cy="5949280"/>
          </a:xfrm>
        </p:spPr>
        <p:txBody>
          <a:bodyPr>
            <a:noAutofit/>
          </a:bodyPr>
          <a:lstStyle/>
          <a:p>
            <a:pPr marL="0" indent="0">
              <a:buNone/>
            </a:pPr>
            <a:r>
              <a:rPr lang="en-US" sz="3200" dirty="0" smtClean="0"/>
              <a:t>The master, who reared me, had sold me to one Rhoda in Rome. After many years, I met her again, and began to love her as a sister. After a certain time I saw her bathing in the river Tiber; and I gave her my hand, and led her out of the river. So, seeing her beauty, I reasoned in my heart, saying, "Happy were I, if I had such a one to wife both in beauty and in character." I merely reflected on this and nothing more. After a certain time, as I was journeying to Cumae, and glorifying God's creatures for their greatness and splendor and power, as I walked I fell asleep. </a:t>
            </a:r>
            <a:endParaRPr lang="en-US" sz="3200" dirty="0"/>
          </a:p>
        </p:txBody>
      </p:sp>
    </p:spTree>
  </p:cSld>
  <p:clrMapOvr>
    <a:masterClrMapping/>
  </p:clrMapOvr>
  <p:transition>
    <p:pull/>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44624"/>
            <a:ext cx="8686800" cy="864096"/>
          </a:xfrm>
        </p:spPr>
        <p:txBody>
          <a:bodyPr>
            <a:normAutofit/>
          </a:bodyPr>
          <a:lstStyle/>
          <a:p>
            <a:pPr algn="ctr"/>
            <a:r>
              <a:rPr lang="en-US" sz="3800" b="1" u="sng" dirty="0" smtClean="0"/>
              <a:t>Shepherd of </a:t>
            </a:r>
            <a:r>
              <a:rPr lang="en-US" sz="3800" b="1" u="sng" dirty="0" err="1" smtClean="0"/>
              <a:t>Hermas</a:t>
            </a:r>
            <a:r>
              <a:rPr lang="en-US" sz="3800" b="1" u="sng" dirty="0" smtClean="0"/>
              <a:t> 1:1-5</a:t>
            </a:r>
            <a:endParaRPr lang="en-US" sz="3800" b="1" u="sng" dirty="0"/>
          </a:p>
        </p:txBody>
      </p:sp>
      <p:sp>
        <p:nvSpPr>
          <p:cNvPr id="3" name="Content Placeholder 2"/>
          <p:cNvSpPr>
            <a:spLocks noGrp="1"/>
          </p:cNvSpPr>
          <p:nvPr>
            <p:ph idx="1"/>
          </p:nvPr>
        </p:nvSpPr>
        <p:spPr>
          <a:xfrm>
            <a:off x="179512" y="836712"/>
            <a:ext cx="8964488" cy="5949280"/>
          </a:xfrm>
        </p:spPr>
        <p:txBody>
          <a:bodyPr>
            <a:noAutofit/>
          </a:bodyPr>
          <a:lstStyle/>
          <a:p>
            <a:pPr marL="0" indent="0">
              <a:buNone/>
            </a:pPr>
            <a:r>
              <a:rPr lang="en-US" dirty="0" smtClean="0"/>
              <a:t>And a Spirit took me, and bore me away through a pathless tract, through which no man could pass: for the place was precipitous, and broken into clefts by reason of the waters. When then I had crossed the river, I came into the level country, and knelt down, and began to pray to the Lord and to confess my sins. Now, while I prayed, the heaven was opened, and I see the lady, whom I had desired, greeting me from heaven, saying, "Good morrow, </a:t>
            </a:r>
            <a:r>
              <a:rPr lang="en-US" dirty="0" err="1" smtClean="0"/>
              <a:t>Hermas</a:t>
            </a:r>
            <a:r>
              <a:rPr lang="en-US" dirty="0" smtClean="0"/>
              <a:t>." And, looking at her, I said to her, "Lady, what doest thou here?" Then she answered me, "I </a:t>
            </a:r>
            <a:r>
              <a:rPr lang="en-US" dirty="0" err="1" smtClean="0"/>
              <a:t>was</a:t>
            </a:r>
            <a:r>
              <a:rPr lang="en-US" dirty="0" err="1" smtClean="0"/>
              <a:t>taken</a:t>
            </a:r>
            <a:r>
              <a:rPr lang="en-US" dirty="0" smtClean="0"/>
              <a:t> up, that I might convict thee of thy sins before the Lord."</a:t>
            </a:r>
          </a:p>
          <a:p>
            <a:pPr marL="0" indent="0">
              <a:buNone/>
            </a:pPr>
            <a:endParaRPr lang="en-US" dirty="0"/>
          </a:p>
        </p:txBody>
      </p:sp>
    </p:spTree>
  </p:cSld>
  <p:clrMapOvr>
    <a:masterClrMapping/>
  </p:clrMapOvr>
  <p:transition>
    <p:pull/>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44624"/>
            <a:ext cx="8686800" cy="864096"/>
          </a:xfrm>
        </p:spPr>
        <p:txBody>
          <a:bodyPr>
            <a:normAutofit/>
          </a:bodyPr>
          <a:lstStyle/>
          <a:p>
            <a:pPr algn="ctr"/>
            <a:r>
              <a:rPr lang="en-US" sz="3800" b="1" u="sng" dirty="0" smtClean="0"/>
              <a:t>Revelation 1:9-20</a:t>
            </a:r>
            <a:endParaRPr lang="en-US" sz="3800" b="1" u="sng" dirty="0"/>
          </a:p>
        </p:txBody>
      </p:sp>
      <p:sp>
        <p:nvSpPr>
          <p:cNvPr id="3" name="Content Placeholder 2"/>
          <p:cNvSpPr>
            <a:spLocks noGrp="1"/>
          </p:cNvSpPr>
          <p:nvPr>
            <p:ph idx="1"/>
          </p:nvPr>
        </p:nvSpPr>
        <p:spPr>
          <a:xfrm>
            <a:off x="179512" y="908720"/>
            <a:ext cx="8964488" cy="5949280"/>
          </a:xfrm>
        </p:spPr>
        <p:txBody>
          <a:bodyPr>
            <a:noAutofit/>
          </a:bodyPr>
          <a:lstStyle/>
          <a:p>
            <a:pPr marL="0" indent="0">
              <a:buNone/>
            </a:pPr>
            <a:r>
              <a:rPr lang="en-US" sz="3200" baseline="30000" dirty="0" smtClean="0"/>
              <a:t>9</a:t>
            </a:r>
            <a:r>
              <a:rPr lang="en-US" sz="3200" dirty="0" smtClean="0"/>
              <a:t>I, John, your brother and fellow partaker in the tribulation and kingdom and perseverance which are in Jesus, was on the island called Patmos because of the word of God and the testimony of Jesus. </a:t>
            </a:r>
            <a:r>
              <a:rPr lang="en-US" sz="3200" baseline="30000" dirty="0" smtClean="0"/>
              <a:t>10</a:t>
            </a:r>
            <a:r>
              <a:rPr lang="en-US" sz="3200" dirty="0" smtClean="0"/>
              <a:t>I was in the Spirit on the Lord’s day, and I heard behind me a loud voice like the sound of a trumpet, </a:t>
            </a:r>
            <a:r>
              <a:rPr lang="en-US" sz="3200" baseline="30000" dirty="0" smtClean="0"/>
              <a:t>11</a:t>
            </a:r>
            <a:r>
              <a:rPr lang="en-US" sz="3200" dirty="0" smtClean="0"/>
              <a:t>saying, “Write in a book what you see, and send it to the seven churches: to Ephesus and to Smyrna and to Pergamum and to Thyatira and to Sardis and to Philadelphia and to Laodicea.” </a:t>
            </a:r>
            <a:r>
              <a:rPr lang="en-US" sz="3200" baseline="30000" dirty="0" smtClean="0"/>
              <a:t>12</a:t>
            </a:r>
            <a:r>
              <a:rPr lang="en-US" sz="3200" dirty="0" smtClean="0"/>
              <a:t>Then I turned to see the voice that was speaking with me. And having turned </a:t>
            </a:r>
            <a:r>
              <a:rPr lang="en-US" sz="3200" dirty="0" smtClean="0"/>
              <a:t>I</a:t>
            </a:r>
            <a:endParaRPr lang="en-US" sz="3200" dirty="0"/>
          </a:p>
        </p:txBody>
      </p:sp>
    </p:spTree>
  </p:cSld>
  <p:clrMapOvr>
    <a:masterClrMapping/>
  </p:clrMapOvr>
  <p:transition>
    <p:pull/>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44624"/>
            <a:ext cx="8686800" cy="864096"/>
          </a:xfrm>
        </p:spPr>
        <p:txBody>
          <a:bodyPr>
            <a:normAutofit/>
          </a:bodyPr>
          <a:lstStyle/>
          <a:p>
            <a:pPr algn="ctr"/>
            <a:r>
              <a:rPr lang="en-US" sz="3800" b="1" u="sng" dirty="0" smtClean="0"/>
              <a:t>Revelation 1:9-20</a:t>
            </a:r>
            <a:endParaRPr lang="en-US" sz="3800" b="1" u="sng" dirty="0"/>
          </a:p>
        </p:txBody>
      </p:sp>
      <p:sp>
        <p:nvSpPr>
          <p:cNvPr id="3" name="Content Placeholder 2"/>
          <p:cNvSpPr>
            <a:spLocks noGrp="1"/>
          </p:cNvSpPr>
          <p:nvPr>
            <p:ph idx="1"/>
          </p:nvPr>
        </p:nvSpPr>
        <p:spPr>
          <a:xfrm>
            <a:off x="179512" y="908720"/>
            <a:ext cx="8964488" cy="5949280"/>
          </a:xfrm>
        </p:spPr>
        <p:txBody>
          <a:bodyPr>
            <a:noAutofit/>
          </a:bodyPr>
          <a:lstStyle/>
          <a:p>
            <a:pPr marL="0" indent="0">
              <a:buNone/>
            </a:pPr>
            <a:r>
              <a:rPr lang="en-US" sz="3200" dirty="0" smtClean="0"/>
              <a:t>saw seven golden </a:t>
            </a:r>
            <a:r>
              <a:rPr lang="en-US" sz="3200" dirty="0" err="1" smtClean="0"/>
              <a:t>lampstands</a:t>
            </a:r>
            <a:r>
              <a:rPr lang="en-US" sz="3200" dirty="0" smtClean="0"/>
              <a:t>; </a:t>
            </a:r>
            <a:r>
              <a:rPr lang="en-US" sz="3200" baseline="30000" dirty="0" smtClean="0"/>
              <a:t>13</a:t>
            </a:r>
            <a:r>
              <a:rPr lang="en-US" sz="3200" dirty="0" smtClean="0"/>
              <a:t>and in the middle of the </a:t>
            </a:r>
            <a:r>
              <a:rPr lang="en-US" sz="3200" dirty="0" err="1" smtClean="0"/>
              <a:t>lampstands</a:t>
            </a:r>
            <a:r>
              <a:rPr lang="en-US" sz="3200" dirty="0" smtClean="0"/>
              <a:t> I saw one like a son of man, clothed in a robe reaching to the feet, and girded across His chest with a golden sash. </a:t>
            </a:r>
            <a:r>
              <a:rPr lang="en-US" sz="3200" baseline="30000" dirty="0" smtClean="0"/>
              <a:t>14</a:t>
            </a:r>
            <a:r>
              <a:rPr lang="en-US" sz="3200" dirty="0" smtClean="0"/>
              <a:t>His head and His hair were white like white wool, like snow; and His eyes were like a flame of fire. </a:t>
            </a:r>
            <a:r>
              <a:rPr lang="en-US" sz="3200" baseline="30000" dirty="0" smtClean="0"/>
              <a:t>15</a:t>
            </a:r>
            <a:r>
              <a:rPr lang="en-US" sz="3200" dirty="0" smtClean="0"/>
              <a:t>His feet were like burnished bronze, when it has been made to glow in a furnace, and His voice was like the sound of many waters. </a:t>
            </a:r>
            <a:r>
              <a:rPr lang="en-US" sz="3200" baseline="30000" dirty="0" smtClean="0"/>
              <a:t>16</a:t>
            </a:r>
            <a:r>
              <a:rPr lang="en-US" sz="3200" dirty="0" smtClean="0"/>
              <a:t>In His right hand He held seven stars, and out of His mouth came a sharp two-edged sword; and His face was like the sun shining in </a:t>
            </a:r>
            <a:r>
              <a:rPr lang="en-US" sz="3200" dirty="0" smtClean="0"/>
              <a:t>its</a:t>
            </a:r>
            <a:endParaRPr lang="en-US" sz="3200" dirty="0"/>
          </a:p>
        </p:txBody>
      </p:sp>
    </p:spTree>
  </p:cSld>
  <p:clrMapOvr>
    <a:masterClrMapping/>
  </p:clrMapOvr>
  <p:transition>
    <p:pull/>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44624"/>
            <a:ext cx="8686800" cy="864096"/>
          </a:xfrm>
        </p:spPr>
        <p:txBody>
          <a:bodyPr>
            <a:normAutofit/>
          </a:bodyPr>
          <a:lstStyle/>
          <a:p>
            <a:pPr algn="ctr"/>
            <a:r>
              <a:rPr lang="en-US" sz="3800" b="1" u="sng" dirty="0" smtClean="0"/>
              <a:t>Revelation 1:9-20</a:t>
            </a:r>
            <a:endParaRPr lang="en-US" sz="3800" b="1" u="sng" dirty="0"/>
          </a:p>
        </p:txBody>
      </p:sp>
      <p:sp>
        <p:nvSpPr>
          <p:cNvPr id="3" name="Content Placeholder 2"/>
          <p:cNvSpPr>
            <a:spLocks noGrp="1"/>
          </p:cNvSpPr>
          <p:nvPr>
            <p:ph idx="1"/>
          </p:nvPr>
        </p:nvSpPr>
        <p:spPr>
          <a:xfrm>
            <a:off x="179512" y="908720"/>
            <a:ext cx="8964488" cy="5949280"/>
          </a:xfrm>
        </p:spPr>
        <p:txBody>
          <a:bodyPr>
            <a:noAutofit/>
          </a:bodyPr>
          <a:lstStyle/>
          <a:p>
            <a:pPr marL="0" indent="0">
              <a:buNone/>
            </a:pPr>
            <a:r>
              <a:rPr lang="en-US" dirty="0" smtClean="0"/>
              <a:t>strength. </a:t>
            </a:r>
            <a:r>
              <a:rPr lang="en-US" baseline="30000" dirty="0" smtClean="0"/>
              <a:t>17</a:t>
            </a:r>
            <a:r>
              <a:rPr lang="en-US" dirty="0" smtClean="0"/>
              <a:t>When I saw Him, I fell at His feet like a dead man. And He placed His right hand on me, saying, “Do not be afraid; I am the first and the last, </a:t>
            </a:r>
            <a:r>
              <a:rPr lang="en-US" baseline="30000" dirty="0" smtClean="0"/>
              <a:t>18</a:t>
            </a:r>
            <a:r>
              <a:rPr lang="en-US" dirty="0" smtClean="0"/>
              <a:t>and the living One; and I was dead, and behold, I am alive forevermore, and I have the keys of death and of Hades. </a:t>
            </a:r>
            <a:r>
              <a:rPr lang="en-US" baseline="30000" dirty="0" smtClean="0"/>
              <a:t>19</a:t>
            </a:r>
            <a:r>
              <a:rPr lang="en-US" dirty="0" smtClean="0"/>
              <a:t>“Therefore write the things which you have seen, and the things which are, and the things which will take place after these things. </a:t>
            </a:r>
            <a:r>
              <a:rPr lang="en-US" baseline="30000" dirty="0" smtClean="0"/>
              <a:t>20</a:t>
            </a:r>
            <a:r>
              <a:rPr lang="en-US" dirty="0" smtClean="0"/>
              <a:t>“As for the mystery of the seven stars which you saw in My right hand, and the seven golden </a:t>
            </a:r>
            <a:r>
              <a:rPr lang="en-US" dirty="0" err="1" smtClean="0"/>
              <a:t>lampstands</a:t>
            </a:r>
            <a:r>
              <a:rPr lang="en-US" dirty="0" smtClean="0"/>
              <a:t>: the seven stars are the angels of the seven churches, and the seven </a:t>
            </a:r>
            <a:r>
              <a:rPr lang="en-US" dirty="0" err="1" smtClean="0"/>
              <a:t>lampstands</a:t>
            </a:r>
            <a:r>
              <a:rPr lang="en-US" dirty="0" smtClean="0"/>
              <a:t> are the seven churches.</a:t>
            </a:r>
            <a:endParaRPr lang="en-US" dirty="0"/>
          </a:p>
        </p:txBody>
      </p:sp>
    </p:spTree>
  </p:cSld>
  <p:clrMapOvr>
    <a:masterClrMapping/>
  </p:clrMapOvr>
  <p:transition>
    <p:pull/>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7467600" cy="1052736"/>
          </a:xfrm>
        </p:spPr>
        <p:txBody>
          <a:bodyPr>
            <a:normAutofit/>
          </a:bodyPr>
          <a:lstStyle/>
          <a:p>
            <a:r>
              <a:rPr lang="en-US" b="1" dirty="0" smtClean="0"/>
              <a:t>Review from Part 1</a:t>
            </a:r>
            <a:r>
              <a:rPr lang="en-US" b="1" dirty="0" smtClean="0"/>
              <a:t>:</a:t>
            </a:r>
            <a:endParaRPr lang="en-US" b="1" dirty="0"/>
          </a:p>
        </p:txBody>
      </p:sp>
      <p:sp>
        <p:nvSpPr>
          <p:cNvPr id="3" name="Content Placeholder 2"/>
          <p:cNvSpPr>
            <a:spLocks noGrp="1"/>
          </p:cNvSpPr>
          <p:nvPr>
            <p:ph idx="1"/>
          </p:nvPr>
        </p:nvSpPr>
        <p:spPr>
          <a:xfrm>
            <a:off x="457200" y="980728"/>
            <a:ext cx="8686800" cy="4680520"/>
          </a:xfrm>
        </p:spPr>
        <p:txBody>
          <a:bodyPr>
            <a:normAutofit/>
          </a:bodyPr>
          <a:lstStyle/>
          <a:p>
            <a:pPr>
              <a:spcBef>
                <a:spcPts val="1400"/>
              </a:spcBef>
            </a:pPr>
            <a:r>
              <a:rPr lang="en-US" sz="3600" i="1" dirty="0" smtClean="0"/>
              <a:t>Understanding Apocalyptic Literature</a:t>
            </a:r>
            <a:r>
              <a:rPr lang="en-US" sz="3600" dirty="0" smtClean="0"/>
              <a:t>              by Mark Roberts</a:t>
            </a:r>
          </a:p>
          <a:p>
            <a:pPr>
              <a:spcBef>
                <a:spcPts val="1400"/>
              </a:spcBef>
              <a:buNone/>
            </a:pPr>
            <a:endParaRPr lang="en-US" sz="3200" i="1" dirty="0" smtClean="0"/>
          </a:p>
        </p:txBody>
      </p:sp>
      <p:sp>
        <p:nvSpPr>
          <p:cNvPr id="4" name="Title 1"/>
          <p:cNvSpPr txBox="1">
            <a:spLocks/>
          </p:cNvSpPr>
          <p:nvPr/>
        </p:nvSpPr>
        <p:spPr>
          <a:xfrm>
            <a:off x="0" y="5949280"/>
            <a:ext cx="9144000" cy="864096"/>
          </a:xfrm>
          <a:prstGeom prst="rect">
            <a:avLst/>
          </a:prstGeom>
          <a:solidFill>
            <a:schemeClr val="bg1">
              <a:alpha val="80000"/>
            </a:schemeClr>
          </a:solidFill>
        </p:spPr>
        <p:txBody>
          <a:bodyPr vert="horz" lIns="45720" rIns="45720" anchor="ctr">
            <a:normAutofit/>
          </a:bodyPr>
          <a:lstStyle/>
          <a:p>
            <a:pPr lvl="0" algn="ctr">
              <a:spcBef>
                <a:spcPct val="0"/>
              </a:spcBef>
            </a:pPr>
            <a:r>
              <a:rPr lang="en-US" sz="4500" b="1" cap="all" dirty="0" smtClean="0">
                <a:ln w="5000" cmpd="sng">
                  <a:solidFill>
                    <a:srgbClr val="6EA0B0">
                      <a:tint val="80000"/>
                      <a:shade val="99000"/>
                      <a:satMod val="500000"/>
                    </a:srgbClr>
                  </a:solidFill>
                  <a:prstDash val="solid"/>
                </a:ln>
                <a:gradFill>
                  <a:gsLst>
                    <a:gs pos="0">
                      <a:srgbClr val="6EA0B0">
                        <a:tint val="63000"/>
                        <a:satMod val="255000"/>
                      </a:srgbClr>
                    </a:gs>
                    <a:gs pos="9000">
                      <a:srgbClr val="6EA0B0">
                        <a:tint val="63000"/>
                        <a:satMod val="255000"/>
                      </a:srgbClr>
                    </a:gs>
                    <a:gs pos="53000">
                      <a:srgbClr val="6EA0B0">
                        <a:shade val="60000"/>
                        <a:satMod val="100000"/>
                      </a:srgbClr>
                    </a:gs>
                    <a:gs pos="90000">
                      <a:srgbClr val="6EA0B0">
                        <a:tint val="63000"/>
                        <a:satMod val="255000"/>
                      </a:srgbClr>
                    </a:gs>
                    <a:gs pos="100000">
                      <a:srgbClr val="6EA0B0">
                        <a:tint val="63000"/>
                        <a:satMod val="255000"/>
                      </a:srgbClr>
                    </a:gs>
                  </a:gsLst>
                  <a:lin ang="5400000"/>
                </a:gradFill>
                <a:effectLst>
                  <a:outerShdw blurRad="50800" dist="38100" dir="5400000" algn="t" rotWithShape="0">
                    <a:prstClr val="black">
                      <a:alpha val="50000"/>
                    </a:prstClr>
                  </a:outerShdw>
                </a:effectLst>
                <a:latin typeface="Franklin Gothic Book"/>
                <a:ea typeface="+mj-ea"/>
                <a:cs typeface="+mj-cs"/>
              </a:rPr>
              <a:t>Apocalyptic </a:t>
            </a:r>
            <a:r>
              <a:rPr lang="en-US" sz="4500" b="1" cap="all" dirty="0" smtClean="0">
                <a:ln w="5000" cmpd="sng">
                  <a:solidFill>
                    <a:srgbClr val="6EA0B0">
                      <a:tint val="80000"/>
                      <a:shade val="99000"/>
                      <a:satMod val="500000"/>
                    </a:srgbClr>
                  </a:solidFill>
                  <a:prstDash val="solid"/>
                </a:ln>
                <a:gradFill>
                  <a:gsLst>
                    <a:gs pos="0">
                      <a:srgbClr val="6EA0B0">
                        <a:tint val="63000"/>
                        <a:satMod val="255000"/>
                      </a:srgbClr>
                    </a:gs>
                    <a:gs pos="9000">
                      <a:srgbClr val="6EA0B0">
                        <a:tint val="63000"/>
                        <a:satMod val="255000"/>
                      </a:srgbClr>
                    </a:gs>
                    <a:gs pos="53000">
                      <a:srgbClr val="6EA0B0">
                        <a:shade val="60000"/>
                        <a:satMod val="100000"/>
                      </a:srgbClr>
                    </a:gs>
                    <a:gs pos="90000">
                      <a:srgbClr val="6EA0B0">
                        <a:tint val="63000"/>
                        <a:satMod val="255000"/>
                      </a:srgbClr>
                    </a:gs>
                    <a:gs pos="100000">
                      <a:srgbClr val="6EA0B0">
                        <a:tint val="63000"/>
                        <a:satMod val="255000"/>
                      </a:srgbClr>
                    </a:gs>
                  </a:gsLst>
                  <a:lin ang="5400000"/>
                </a:gradFill>
                <a:effectLst>
                  <a:outerShdw blurRad="50800" dist="38100" dir="5400000" algn="t" rotWithShape="0">
                    <a:prstClr val="black">
                      <a:alpha val="50000"/>
                    </a:prstClr>
                  </a:outerShdw>
                </a:effectLst>
                <a:latin typeface="Franklin Gothic Book"/>
                <a:ea typeface="+mj-ea"/>
                <a:cs typeface="+mj-cs"/>
              </a:rPr>
              <a:t>Literature</a:t>
            </a:r>
            <a:endParaRPr kumimoji="0" lang="en-US" sz="4500" b="0" i="0" u="none" strike="noStrike" kern="1200" cap="none" spc="0" normalizeH="0" baseline="0" noProof="0" dirty="0">
              <a:ln>
                <a:noFill/>
              </a:ln>
              <a:solidFill>
                <a:schemeClr val="tx1"/>
              </a:solidFill>
              <a:effectLst/>
              <a:uLnTx/>
              <a:uFillTx/>
              <a:latin typeface="+mj-lt"/>
              <a:ea typeface="+mj-ea"/>
              <a:cs typeface="+mj-cs"/>
            </a:endParaRPr>
          </a:p>
        </p:txBody>
      </p:sp>
      <p:pic>
        <p:nvPicPr>
          <p:cNvPr id="5" name="Picture 4" descr="apoclit.jpg"/>
          <p:cNvPicPr>
            <a:picLocks noChangeAspect="1"/>
          </p:cNvPicPr>
          <p:nvPr/>
        </p:nvPicPr>
        <p:blipFill>
          <a:blip r:embed="rId2" cstate="print"/>
          <a:stretch>
            <a:fillRect/>
          </a:stretch>
        </p:blipFill>
        <p:spPr>
          <a:xfrm>
            <a:off x="5004048" y="1781904"/>
            <a:ext cx="2709609" cy="4023360"/>
          </a:xfrm>
          <a:prstGeom prst="rect">
            <a:avLst/>
          </a:prstGeom>
        </p:spPr>
      </p:pic>
    </p:spTree>
  </p:cSld>
  <p:clrMapOvr>
    <a:masterClrMapping/>
  </p:clrMapOvr>
  <p:transition>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5" presetClass="entr" presetSubtype="0" fill="hold" nodeType="withEffect">
                                  <p:stCondLst>
                                    <p:cond delay="30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decel="50000" fill="hold">
                                          <p:stCondLst>
                                            <p:cond delay="0"/>
                                          </p:stCondLst>
                                        </p:cTn>
                                        <p:tgtEl>
                                          <p:spTgt spid="5"/>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5"/>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5"/>
                                        </p:tgtEl>
                                        <p:attrNameLst>
                                          <p:attrName>ppt_w</p:attrName>
                                        </p:attrNameLst>
                                      </p:cBhvr>
                                      <p:tavLst>
                                        <p:tav tm="0">
                                          <p:val>
                                            <p:strVal val="#ppt_w*.05"/>
                                          </p:val>
                                        </p:tav>
                                        <p:tav tm="100000">
                                          <p:val>
                                            <p:strVal val="#ppt_w"/>
                                          </p:val>
                                        </p:tav>
                                      </p:tavLst>
                                    </p:anim>
                                    <p:anim calcmode="lin" valueType="num">
                                      <p:cBhvr>
                                        <p:cTn id="10" dur="1000" fill="hold"/>
                                        <p:tgtEl>
                                          <p:spTgt spid="5"/>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5"/>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5"/>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5"/>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5"/>
                                        </p:tgtEl>
                                      </p:cBhvr>
                                    </p:animEffect>
                                  </p:childTnLst>
                                </p:cTn>
                              </p:par>
                            </p:childTnLst>
                          </p:cTn>
                        </p:par>
                        <p:par>
                          <p:cTn id="15" fill="hold">
                            <p:stCondLst>
                              <p:cond delay="1300"/>
                            </p:stCondLst>
                            <p:childTnLst>
                              <p:par>
                                <p:cTn id="16" presetID="27" presetClass="entr" presetSubtype="0" fill="hold" grpId="0" nodeType="afterEffect">
                                  <p:stCondLst>
                                    <p:cond delay="1000"/>
                                  </p:stCondLst>
                                  <p:iterate type="lt">
                                    <p:tmPct val="50000"/>
                                  </p:iterate>
                                  <p:childTnLst>
                                    <p:set>
                                      <p:cBhvr>
                                        <p:cTn id="17" dur="1" fill="hold">
                                          <p:stCondLst>
                                            <p:cond delay="0"/>
                                          </p:stCondLst>
                                        </p:cTn>
                                        <p:tgtEl>
                                          <p:spTgt spid="3">
                                            <p:txEl>
                                              <p:pRg st="0" end="0"/>
                                            </p:txEl>
                                          </p:spTgt>
                                        </p:tgtEl>
                                        <p:attrNameLst>
                                          <p:attrName>style.visibility</p:attrName>
                                        </p:attrNameLst>
                                      </p:cBhvr>
                                      <p:to>
                                        <p:strVal val="visible"/>
                                      </p:to>
                                    </p:set>
                                    <p:anim calcmode="discrete" valueType="clr">
                                      <p:cBhvr override="childStyle">
                                        <p:cTn id="18" dur="80"/>
                                        <p:tgtEl>
                                          <p:spTgt spid="3">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9" dur="80"/>
                                        <p:tgtEl>
                                          <p:spTgt spid="3">
                                            <p:txEl>
                                              <p:pRg st="0" end="0"/>
                                            </p:txEl>
                                          </p:spTgt>
                                        </p:tgtEl>
                                        <p:attrNameLst>
                                          <p:attrName>fillcolor</p:attrName>
                                        </p:attrNameLst>
                                      </p:cBhvr>
                                      <p:tavLst>
                                        <p:tav tm="0">
                                          <p:val>
                                            <p:clrVal>
                                              <a:schemeClr val="accent2"/>
                                            </p:clrVal>
                                          </p:val>
                                        </p:tav>
                                        <p:tav tm="50000">
                                          <p:val>
                                            <p:clrVal>
                                              <a:schemeClr val="hlink"/>
                                            </p:clrVal>
                                          </p:val>
                                        </p:tav>
                                      </p:tavLst>
                                    </p:anim>
                                    <p:set>
                                      <p:cBhvr>
                                        <p:cTn id="20" dur="80"/>
                                        <p:tgtEl>
                                          <p:spTgt spid="3">
                                            <p:txEl>
                                              <p:pRg st="0" end="0"/>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7467600" cy="1052736"/>
          </a:xfrm>
        </p:spPr>
        <p:txBody>
          <a:bodyPr>
            <a:normAutofit/>
          </a:bodyPr>
          <a:lstStyle/>
          <a:p>
            <a:r>
              <a:rPr lang="en-US" b="1" dirty="0" smtClean="0"/>
              <a:t>What Should We Expect?</a:t>
            </a:r>
            <a:endParaRPr lang="en-US" b="1" dirty="0"/>
          </a:p>
        </p:txBody>
      </p:sp>
      <p:sp>
        <p:nvSpPr>
          <p:cNvPr id="3" name="Content Placeholder 2"/>
          <p:cNvSpPr>
            <a:spLocks noGrp="1"/>
          </p:cNvSpPr>
          <p:nvPr>
            <p:ph idx="1"/>
          </p:nvPr>
        </p:nvSpPr>
        <p:spPr>
          <a:xfrm>
            <a:off x="457200" y="1052736"/>
            <a:ext cx="8686800" cy="4608512"/>
          </a:xfrm>
        </p:spPr>
        <p:txBody>
          <a:bodyPr>
            <a:normAutofit/>
          </a:bodyPr>
          <a:lstStyle/>
          <a:p>
            <a:pPr>
              <a:spcBef>
                <a:spcPts val="1800"/>
              </a:spcBef>
            </a:pPr>
            <a:r>
              <a:rPr lang="en-US" sz="3600" dirty="0" smtClean="0"/>
              <a:t>An apocalypse </a:t>
            </a:r>
            <a:r>
              <a:rPr lang="en-US" sz="3600" dirty="0" smtClean="0">
                <a:solidFill>
                  <a:srgbClr val="FFFF00"/>
                </a:solidFill>
              </a:rPr>
              <a:t>discloses a reality on two levels</a:t>
            </a:r>
            <a:r>
              <a:rPr lang="en-US" sz="3600" dirty="0" smtClean="0"/>
              <a:t>.</a:t>
            </a:r>
          </a:p>
          <a:p>
            <a:pPr>
              <a:spcBef>
                <a:spcPts val="1800"/>
              </a:spcBef>
            </a:pPr>
            <a:endParaRPr lang="en-US" sz="3600" dirty="0" smtClean="0"/>
          </a:p>
        </p:txBody>
      </p:sp>
      <p:sp>
        <p:nvSpPr>
          <p:cNvPr id="4" name="Title 1"/>
          <p:cNvSpPr txBox="1">
            <a:spLocks/>
          </p:cNvSpPr>
          <p:nvPr/>
        </p:nvSpPr>
        <p:spPr>
          <a:xfrm>
            <a:off x="0" y="5949280"/>
            <a:ext cx="9144000" cy="864096"/>
          </a:xfrm>
          <a:prstGeom prst="rect">
            <a:avLst/>
          </a:prstGeom>
          <a:solidFill>
            <a:schemeClr val="bg1">
              <a:alpha val="80000"/>
            </a:schemeClr>
          </a:solidFill>
        </p:spPr>
        <p:txBody>
          <a:bodyPr vert="horz" lIns="45720" rIns="45720" anchor="ctr">
            <a:normAutofit/>
          </a:bodyPr>
          <a:lstStyle/>
          <a:p>
            <a:pPr lvl="0" algn="ctr">
              <a:spcBef>
                <a:spcPct val="0"/>
              </a:spcBef>
            </a:pPr>
            <a:r>
              <a:rPr lang="en-US" sz="4500" b="1" cap="all" dirty="0" smtClean="0">
                <a:ln w="5000" cmpd="sng">
                  <a:solidFill>
                    <a:srgbClr val="6EA0B0">
                      <a:tint val="80000"/>
                      <a:shade val="99000"/>
                      <a:satMod val="500000"/>
                    </a:srgbClr>
                  </a:solidFill>
                  <a:prstDash val="solid"/>
                </a:ln>
                <a:gradFill>
                  <a:gsLst>
                    <a:gs pos="0">
                      <a:srgbClr val="6EA0B0">
                        <a:tint val="63000"/>
                        <a:satMod val="255000"/>
                      </a:srgbClr>
                    </a:gs>
                    <a:gs pos="9000">
                      <a:srgbClr val="6EA0B0">
                        <a:tint val="63000"/>
                        <a:satMod val="255000"/>
                      </a:srgbClr>
                    </a:gs>
                    <a:gs pos="53000">
                      <a:srgbClr val="6EA0B0">
                        <a:shade val="60000"/>
                        <a:satMod val="100000"/>
                      </a:srgbClr>
                    </a:gs>
                    <a:gs pos="90000">
                      <a:srgbClr val="6EA0B0">
                        <a:tint val="63000"/>
                        <a:satMod val="255000"/>
                      </a:srgbClr>
                    </a:gs>
                    <a:gs pos="100000">
                      <a:srgbClr val="6EA0B0">
                        <a:tint val="63000"/>
                        <a:satMod val="255000"/>
                      </a:srgbClr>
                    </a:gs>
                  </a:gsLst>
                  <a:lin ang="5400000"/>
                </a:gradFill>
                <a:effectLst>
                  <a:outerShdw blurRad="50800" dist="38100" dir="5400000" algn="t" rotWithShape="0">
                    <a:prstClr val="black">
                      <a:alpha val="50000"/>
                    </a:prstClr>
                  </a:outerShdw>
                </a:effectLst>
                <a:latin typeface="Franklin Gothic Book"/>
                <a:ea typeface="+mj-ea"/>
                <a:cs typeface="+mj-cs"/>
              </a:rPr>
              <a:t>Apocalyptic </a:t>
            </a:r>
            <a:r>
              <a:rPr lang="en-US" sz="4500" b="1" cap="all" dirty="0" smtClean="0">
                <a:ln w="5000" cmpd="sng">
                  <a:solidFill>
                    <a:srgbClr val="6EA0B0">
                      <a:tint val="80000"/>
                      <a:shade val="99000"/>
                      <a:satMod val="500000"/>
                    </a:srgbClr>
                  </a:solidFill>
                  <a:prstDash val="solid"/>
                </a:ln>
                <a:gradFill>
                  <a:gsLst>
                    <a:gs pos="0">
                      <a:srgbClr val="6EA0B0">
                        <a:tint val="63000"/>
                        <a:satMod val="255000"/>
                      </a:srgbClr>
                    </a:gs>
                    <a:gs pos="9000">
                      <a:srgbClr val="6EA0B0">
                        <a:tint val="63000"/>
                        <a:satMod val="255000"/>
                      </a:srgbClr>
                    </a:gs>
                    <a:gs pos="53000">
                      <a:srgbClr val="6EA0B0">
                        <a:shade val="60000"/>
                        <a:satMod val="100000"/>
                      </a:srgbClr>
                    </a:gs>
                    <a:gs pos="90000">
                      <a:srgbClr val="6EA0B0">
                        <a:tint val="63000"/>
                        <a:satMod val="255000"/>
                      </a:srgbClr>
                    </a:gs>
                    <a:gs pos="100000">
                      <a:srgbClr val="6EA0B0">
                        <a:tint val="63000"/>
                        <a:satMod val="255000"/>
                      </a:srgbClr>
                    </a:gs>
                  </a:gsLst>
                  <a:lin ang="5400000"/>
                </a:gradFill>
                <a:effectLst>
                  <a:outerShdw blurRad="50800" dist="38100" dir="5400000" algn="t" rotWithShape="0">
                    <a:prstClr val="black">
                      <a:alpha val="50000"/>
                    </a:prstClr>
                  </a:outerShdw>
                </a:effectLst>
                <a:latin typeface="Franklin Gothic Book"/>
                <a:ea typeface="+mj-ea"/>
                <a:cs typeface="+mj-cs"/>
              </a:rPr>
              <a:t>Literature</a:t>
            </a:r>
            <a:endParaRPr kumimoji="0" lang="en-US" sz="4500" b="0" i="0" u="none" strike="noStrike" kern="1200" cap="none" spc="0" normalizeH="0" baseline="0" noProof="0" dirty="0">
              <a:ln>
                <a:noFill/>
              </a:ln>
              <a:solidFill>
                <a:schemeClr val="tx1"/>
              </a:solidFill>
              <a:effectLst/>
              <a:uLnTx/>
              <a:uFillTx/>
              <a:latin typeface="+mj-lt"/>
              <a:ea typeface="+mj-ea"/>
              <a:cs typeface="+mj-cs"/>
            </a:endParaRPr>
          </a:p>
        </p:txBody>
      </p:sp>
    </p:spTree>
  </p:cSld>
  <p:clrMapOvr>
    <a:masterClrMapping/>
  </p:clrMapOvr>
  <p:transition>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7" presetClass="entr" presetSubtype="0" fill="hold" nodeType="afterEffect">
                                  <p:stCondLst>
                                    <p:cond delay="0"/>
                                  </p:stCondLst>
                                  <p:iterate type="lt">
                                    <p:tmPct val="50000"/>
                                  </p:iterate>
                                  <p:childTnLst>
                                    <p:set>
                                      <p:cBhvr>
                                        <p:cTn id="6" dur="1" fill="hold">
                                          <p:stCondLst>
                                            <p:cond delay="0"/>
                                          </p:stCondLst>
                                        </p:cTn>
                                        <p:tgtEl>
                                          <p:spTgt spid="3">
                                            <p:txEl>
                                              <p:pRg st="0" end="0"/>
                                            </p:txEl>
                                          </p:spTgt>
                                        </p:tgtEl>
                                        <p:attrNameLst>
                                          <p:attrName>style.visibility</p:attrName>
                                        </p:attrNameLst>
                                      </p:cBhvr>
                                      <p:to>
                                        <p:strVal val="visible"/>
                                      </p:to>
                                    </p:set>
                                    <p:anim calcmode="discrete" valueType="clr">
                                      <p:cBhvr override="childStyle">
                                        <p:cTn id="7" dur="80"/>
                                        <p:tgtEl>
                                          <p:spTgt spid="3">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3">
                                            <p:txEl>
                                              <p:pRg st="0" end="0"/>
                                            </p:txEl>
                                          </p:spTgt>
                                        </p:tgtEl>
                                        <p:attrNameLst>
                                          <p:attrName>fillcolor</p:attrName>
                                        </p:attrNameLst>
                                      </p:cBhvr>
                                      <p:tavLst>
                                        <p:tav tm="0">
                                          <p:val>
                                            <p:clrVal>
                                              <a:schemeClr val="accent2"/>
                                            </p:clrVal>
                                          </p:val>
                                        </p:tav>
                                        <p:tav tm="50000">
                                          <p:val>
                                            <p:clrVal>
                                              <a:schemeClr val="hlink"/>
                                            </p:clrVal>
                                          </p:val>
                                        </p:tav>
                                      </p:tavLst>
                                    </p:anim>
                                    <p:set>
                                      <p:cBhvr>
                                        <p:cTn id="9" dur="80"/>
                                        <p:tgtEl>
                                          <p:spTgt spid="3">
                                            <p:txEl>
                                              <p:pRg st="0" end="0"/>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125760"/>
            <a:ext cx="8784976" cy="1143000"/>
          </a:xfrm>
        </p:spPr>
        <p:txBody>
          <a:bodyPr>
            <a:normAutofit fontScale="90000"/>
          </a:bodyPr>
          <a:lstStyle/>
          <a:p>
            <a:pPr algn="ctr"/>
            <a:r>
              <a:rPr lang="en-US" dirty="0" smtClean="0"/>
              <a:t>Two </a:t>
            </a:r>
            <a:r>
              <a:rPr lang="en-US" dirty="0" smtClean="0"/>
              <a:t>Levels of Reality:</a:t>
            </a:r>
            <a:br>
              <a:rPr lang="en-US" dirty="0" smtClean="0"/>
            </a:br>
            <a:r>
              <a:rPr lang="en-US" dirty="0" smtClean="0"/>
              <a:t>“</a:t>
            </a:r>
            <a:r>
              <a:rPr lang="en-US" dirty="0" smtClean="0"/>
              <a:t>Battle Hymn of the Republic”</a:t>
            </a:r>
            <a:endParaRPr lang="en-US" dirty="0"/>
          </a:p>
        </p:txBody>
      </p:sp>
      <p:sp>
        <p:nvSpPr>
          <p:cNvPr id="3" name="Content Placeholder 2"/>
          <p:cNvSpPr>
            <a:spLocks noGrp="1"/>
          </p:cNvSpPr>
          <p:nvPr>
            <p:ph idx="1"/>
          </p:nvPr>
        </p:nvSpPr>
        <p:spPr>
          <a:xfrm>
            <a:off x="251520" y="1484784"/>
            <a:ext cx="3240360" cy="4781128"/>
          </a:xfrm>
        </p:spPr>
        <p:txBody>
          <a:bodyPr anchor="ctr" anchorCtr="0">
            <a:normAutofit/>
          </a:bodyPr>
          <a:lstStyle/>
          <a:p>
            <a:pPr marL="0" indent="0">
              <a:buNone/>
            </a:pPr>
            <a:r>
              <a:rPr lang="en-US" sz="3400" dirty="0" smtClean="0"/>
              <a:t>Union Army felt they were fighting the wickedness of slavery and marching for freedom.</a:t>
            </a:r>
            <a:endParaRPr lang="en-US" sz="3400" dirty="0"/>
          </a:p>
        </p:txBody>
      </p:sp>
      <p:cxnSp>
        <p:nvCxnSpPr>
          <p:cNvPr id="5" name="Straight Connector 4"/>
          <p:cNvCxnSpPr/>
          <p:nvPr/>
        </p:nvCxnSpPr>
        <p:spPr>
          <a:xfrm>
            <a:off x="3779912" y="1628800"/>
            <a:ext cx="0" cy="1944216"/>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3779912" y="4293096"/>
            <a:ext cx="0" cy="2016224"/>
          </a:xfrm>
          <a:prstGeom prst="line">
            <a:avLst/>
          </a:prstGeom>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3275856" y="3636313"/>
            <a:ext cx="1008112" cy="584775"/>
          </a:xfrm>
          <a:prstGeom prst="rect">
            <a:avLst/>
          </a:prstGeom>
          <a:noFill/>
        </p:spPr>
        <p:txBody>
          <a:bodyPr wrap="square" rtlCol="0">
            <a:spAutoFit/>
          </a:bodyPr>
          <a:lstStyle/>
          <a:p>
            <a:pPr algn="ctr"/>
            <a:r>
              <a:rPr lang="en-US" sz="3200" b="1" dirty="0" smtClean="0"/>
              <a:t>OR</a:t>
            </a:r>
            <a:endParaRPr lang="en-US" sz="3200" b="1" dirty="0"/>
          </a:p>
        </p:txBody>
      </p:sp>
      <p:sp>
        <p:nvSpPr>
          <p:cNvPr id="10" name="Content Placeholder 2"/>
          <p:cNvSpPr txBox="1">
            <a:spLocks/>
          </p:cNvSpPr>
          <p:nvPr/>
        </p:nvSpPr>
        <p:spPr>
          <a:xfrm>
            <a:off x="4355976" y="1456184"/>
            <a:ext cx="4788024" cy="5213176"/>
          </a:xfrm>
          <a:prstGeom prst="rect">
            <a:avLst/>
          </a:prstGeom>
        </p:spPr>
        <p:txBody>
          <a:bodyPr vert="horz" anchor="ctr" anchorCtr="0">
            <a:normAutofit fontScale="92500"/>
          </a:bodyPr>
          <a:lstStyle/>
          <a:p>
            <a:pPr lvl="0">
              <a:spcBef>
                <a:spcPct val="20000"/>
              </a:spcBef>
              <a:buClr>
                <a:schemeClr val="accent1"/>
              </a:buClr>
              <a:buSzPct val="80000"/>
            </a:pPr>
            <a:r>
              <a:rPr lang="en-US" sz="3600" i="1" dirty="0" smtClean="0"/>
              <a:t>Mine eyes have seen the glory of </a:t>
            </a:r>
            <a:r>
              <a:rPr lang="en-US" sz="3600" i="1" dirty="0" smtClean="0">
                <a:solidFill>
                  <a:srgbClr val="FFFF00"/>
                </a:solidFill>
              </a:rPr>
              <a:t>the coming of the Lord</a:t>
            </a:r>
            <a:r>
              <a:rPr lang="en-US" sz="3600" i="1" dirty="0" smtClean="0"/>
              <a:t>; He is trampling out the vintage where the grapes of wrath are stored; He hath loosed the fateful lightning of His terrible swift sword; </a:t>
            </a:r>
            <a:r>
              <a:rPr lang="en-US" sz="3600" i="1" dirty="0" smtClean="0">
                <a:solidFill>
                  <a:srgbClr val="FFFF00"/>
                </a:solidFill>
              </a:rPr>
              <a:t>His truth is marching on</a:t>
            </a:r>
            <a:r>
              <a:rPr lang="en-US" sz="3600" i="1" dirty="0" smtClean="0"/>
              <a:t>.</a:t>
            </a:r>
            <a:endParaRPr kumimoji="0" lang="en-US" sz="34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10">
                                            <p:txEl>
                                              <p:pRg st="0" end="0"/>
                                            </p:txEl>
                                          </p:spTgt>
                                        </p:tgtEl>
                                        <p:attrNameLst>
                                          <p:attrName>style.visibility</p:attrName>
                                        </p:attrNameLst>
                                      </p:cBhvr>
                                      <p:to>
                                        <p:strVal val="visible"/>
                                      </p:to>
                                    </p:set>
                                    <p:animEffect transition="in" filter="blinds(horizontal)">
                                      <p:cBhvr>
                                        <p:cTn id="12" dur="500"/>
                                        <p:tgtEl>
                                          <p:spTgt spid="1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44624"/>
            <a:ext cx="8686800" cy="864096"/>
          </a:xfrm>
        </p:spPr>
        <p:txBody>
          <a:bodyPr>
            <a:normAutofit/>
          </a:bodyPr>
          <a:lstStyle/>
          <a:p>
            <a:pPr algn="ctr"/>
            <a:r>
              <a:rPr lang="en-US" sz="3800" b="1" u="sng" dirty="0" smtClean="0"/>
              <a:t>2 Baruch 7:1-8:2</a:t>
            </a:r>
            <a:endParaRPr lang="en-US" sz="3800" b="1" u="sng" dirty="0"/>
          </a:p>
        </p:txBody>
      </p:sp>
      <p:sp>
        <p:nvSpPr>
          <p:cNvPr id="3" name="Content Placeholder 2"/>
          <p:cNvSpPr>
            <a:spLocks noGrp="1"/>
          </p:cNvSpPr>
          <p:nvPr>
            <p:ph idx="1"/>
          </p:nvPr>
        </p:nvSpPr>
        <p:spPr>
          <a:xfrm>
            <a:off x="179512" y="836712"/>
            <a:ext cx="8964488" cy="5949280"/>
          </a:xfrm>
        </p:spPr>
        <p:txBody>
          <a:bodyPr>
            <a:noAutofit/>
          </a:bodyPr>
          <a:lstStyle/>
          <a:p>
            <a:pPr marL="0" indent="0">
              <a:buNone/>
            </a:pPr>
            <a:r>
              <a:rPr lang="en-US" dirty="0" smtClean="0"/>
              <a:t>And after these things I heard that </a:t>
            </a:r>
            <a:r>
              <a:rPr lang="en-US" dirty="0" smtClean="0">
                <a:solidFill>
                  <a:srgbClr val="FFFF00"/>
                </a:solidFill>
              </a:rPr>
              <a:t>angel saying unto those angels</a:t>
            </a:r>
            <a:r>
              <a:rPr lang="en-US" dirty="0" smtClean="0"/>
              <a:t> who held the lamps: '</a:t>
            </a:r>
            <a:r>
              <a:rPr lang="en-US" dirty="0" smtClean="0">
                <a:solidFill>
                  <a:srgbClr val="FFFF00"/>
                </a:solidFill>
              </a:rPr>
              <a:t>Destroy</a:t>
            </a:r>
            <a:r>
              <a:rPr lang="en-US" dirty="0" smtClean="0"/>
              <a:t>, therefore, and overthrow its wall to its foundations, </a:t>
            </a:r>
            <a:r>
              <a:rPr lang="en-US" dirty="0" smtClean="0">
                <a:solidFill>
                  <a:srgbClr val="FFFF00"/>
                </a:solidFill>
              </a:rPr>
              <a:t>lest the enemy should boast and say</a:t>
            </a:r>
            <a:r>
              <a:rPr lang="en-US" dirty="0" smtClean="0"/>
              <a:t>: "We have overthrown the wall of Zion, And we have burnt the place of the mighty God."' And they have seized the place where I had been standing before. </a:t>
            </a:r>
            <a:r>
              <a:rPr lang="en-US" dirty="0" smtClean="0">
                <a:solidFill>
                  <a:srgbClr val="FFFF00"/>
                </a:solidFill>
              </a:rPr>
              <a:t>Now the angels did as he had commanded them</a:t>
            </a:r>
            <a:r>
              <a:rPr lang="en-US" dirty="0" smtClean="0"/>
              <a:t>, and when they had broken up the corners of the walls, a voice was heard from the interior of the temple, after the wall had fallen saying: </a:t>
            </a:r>
            <a:r>
              <a:rPr lang="en-US" dirty="0" smtClean="0">
                <a:solidFill>
                  <a:srgbClr val="FFFF00"/>
                </a:solidFill>
              </a:rPr>
              <a:t>'Enter, you enemies</a:t>
            </a:r>
            <a:r>
              <a:rPr lang="en-US" dirty="0" smtClean="0"/>
              <a:t>, And come, you adversaries; </a:t>
            </a:r>
            <a:r>
              <a:rPr lang="en-US" dirty="0" smtClean="0">
                <a:solidFill>
                  <a:srgbClr val="FFFF00"/>
                </a:solidFill>
              </a:rPr>
              <a:t>For he who kept the house has forsaken (it).'</a:t>
            </a:r>
            <a:endParaRPr lang="en-US" dirty="0">
              <a:solidFill>
                <a:srgbClr val="FFFF00"/>
              </a:solidFill>
            </a:endParaRPr>
          </a:p>
        </p:txBody>
      </p:sp>
    </p:spTree>
  </p:cSld>
  <p:clrMapOvr>
    <a:masterClrMapping/>
  </p:clrMapOvr>
  <p:transition>
    <p:pull/>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44624"/>
            <a:ext cx="8686800" cy="864096"/>
          </a:xfrm>
        </p:spPr>
        <p:txBody>
          <a:bodyPr>
            <a:normAutofit/>
          </a:bodyPr>
          <a:lstStyle/>
          <a:p>
            <a:pPr algn="ctr"/>
            <a:r>
              <a:rPr lang="en-US" sz="3800" b="1" u="sng" dirty="0" smtClean="0"/>
              <a:t>Daniel 10:12-14</a:t>
            </a:r>
            <a:endParaRPr lang="en-US" sz="3800" b="1" u="sng" dirty="0"/>
          </a:p>
        </p:txBody>
      </p:sp>
      <p:sp>
        <p:nvSpPr>
          <p:cNvPr id="3" name="Content Placeholder 2"/>
          <p:cNvSpPr>
            <a:spLocks noGrp="1"/>
          </p:cNvSpPr>
          <p:nvPr>
            <p:ph idx="1"/>
          </p:nvPr>
        </p:nvSpPr>
        <p:spPr>
          <a:xfrm>
            <a:off x="179512" y="908720"/>
            <a:ext cx="8964488" cy="5949280"/>
          </a:xfrm>
        </p:spPr>
        <p:txBody>
          <a:bodyPr>
            <a:noAutofit/>
          </a:bodyPr>
          <a:lstStyle/>
          <a:p>
            <a:pPr marL="0" indent="0">
              <a:buNone/>
            </a:pPr>
            <a:r>
              <a:rPr lang="en-US" baseline="30000" dirty="0" smtClean="0"/>
              <a:t>12</a:t>
            </a:r>
            <a:r>
              <a:rPr lang="en-US" dirty="0" smtClean="0"/>
              <a:t>Then he said to me, “Do not be afraid, Daniel, for from the first day that you set your heart on understanding this and on humbling yourself before your God, </a:t>
            </a:r>
            <a:r>
              <a:rPr lang="en-US" dirty="0" smtClean="0">
                <a:solidFill>
                  <a:srgbClr val="FFFF00"/>
                </a:solidFill>
              </a:rPr>
              <a:t>your words were heard</a:t>
            </a:r>
            <a:r>
              <a:rPr lang="en-US" dirty="0" smtClean="0"/>
              <a:t>, and I have come in response to your words. </a:t>
            </a:r>
            <a:r>
              <a:rPr lang="en-US" baseline="30000" dirty="0" smtClean="0"/>
              <a:t>13</a:t>
            </a:r>
            <a:r>
              <a:rPr lang="en-US" dirty="0" smtClean="0"/>
              <a:t>“</a:t>
            </a:r>
            <a:r>
              <a:rPr lang="en-US" dirty="0" smtClean="0">
                <a:solidFill>
                  <a:srgbClr val="FFFF00"/>
                </a:solidFill>
              </a:rPr>
              <a:t>But the prince of the kingdom of Persia was withstanding me </a:t>
            </a:r>
            <a:r>
              <a:rPr lang="en-US" dirty="0" smtClean="0"/>
              <a:t>for twenty-one days; then behold, </a:t>
            </a:r>
            <a:r>
              <a:rPr lang="en-US" dirty="0" smtClean="0">
                <a:solidFill>
                  <a:srgbClr val="FFFF00"/>
                </a:solidFill>
              </a:rPr>
              <a:t>Michael</a:t>
            </a:r>
            <a:r>
              <a:rPr lang="en-US" dirty="0" smtClean="0"/>
              <a:t>, one of the chief princes, </a:t>
            </a:r>
            <a:r>
              <a:rPr lang="en-US" dirty="0" smtClean="0">
                <a:solidFill>
                  <a:srgbClr val="FFFF00"/>
                </a:solidFill>
              </a:rPr>
              <a:t>came to help me</a:t>
            </a:r>
            <a:r>
              <a:rPr lang="en-US" dirty="0" smtClean="0"/>
              <a:t>, for I had been left there with the kings of Persia. </a:t>
            </a:r>
            <a:r>
              <a:rPr lang="en-US" baseline="30000" dirty="0" smtClean="0"/>
              <a:t>14</a:t>
            </a:r>
            <a:r>
              <a:rPr lang="en-US" dirty="0" smtClean="0"/>
              <a:t>“</a:t>
            </a:r>
            <a:r>
              <a:rPr lang="en-US" dirty="0" smtClean="0">
                <a:solidFill>
                  <a:srgbClr val="FFFF00"/>
                </a:solidFill>
              </a:rPr>
              <a:t>Now I have come to give you an understanding</a:t>
            </a:r>
            <a:r>
              <a:rPr lang="en-US" dirty="0" smtClean="0"/>
              <a:t> of what will happen to your people in the latter days, for the vision pertains to the days yet future.” </a:t>
            </a:r>
            <a:endParaRPr lang="en-US" dirty="0"/>
          </a:p>
        </p:txBody>
      </p:sp>
    </p:spTree>
  </p:cSld>
  <p:clrMapOvr>
    <a:masterClrMapping/>
  </p:clrMapOvr>
  <p:transition>
    <p:pull/>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44624"/>
            <a:ext cx="8686800" cy="864096"/>
          </a:xfrm>
        </p:spPr>
        <p:txBody>
          <a:bodyPr>
            <a:normAutofit/>
          </a:bodyPr>
          <a:lstStyle/>
          <a:p>
            <a:pPr algn="ctr"/>
            <a:r>
              <a:rPr lang="en-US" sz="3800" b="1" u="sng" dirty="0" smtClean="0"/>
              <a:t>Revelation 12:7-10</a:t>
            </a:r>
            <a:endParaRPr lang="en-US" sz="3800" b="1" u="sng" dirty="0"/>
          </a:p>
        </p:txBody>
      </p:sp>
      <p:sp>
        <p:nvSpPr>
          <p:cNvPr id="3" name="Content Placeholder 2"/>
          <p:cNvSpPr>
            <a:spLocks noGrp="1"/>
          </p:cNvSpPr>
          <p:nvPr>
            <p:ph idx="1"/>
          </p:nvPr>
        </p:nvSpPr>
        <p:spPr>
          <a:xfrm>
            <a:off x="179512" y="908720"/>
            <a:ext cx="8964488" cy="5949280"/>
          </a:xfrm>
        </p:spPr>
        <p:txBody>
          <a:bodyPr>
            <a:noAutofit/>
          </a:bodyPr>
          <a:lstStyle/>
          <a:p>
            <a:pPr marL="0" indent="0">
              <a:buNone/>
            </a:pPr>
            <a:r>
              <a:rPr lang="en-US" sz="3200" baseline="30000" dirty="0" smtClean="0"/>
              <a:t>7</a:t>
            </a:r>
            <a:r>
              <a:rPr lang="en-US" sz="3200" dirty="0" smtClean="0"/>
              <a:t>And there was </a:t>
            </a:r>
            <a:r>
              <a:rPr lang="en-US" sz="3200" dirty="0" smtClean="0">
                <a:solidFill>
                  <a:srgbClr val="FFFF00"/>
                </a:solidFill>
              </a:rPr>
              <a:t>war in heaven</a:t>
            </a:r>
            <a:r>
              <a:rPr lang="en-US" sz="3200" dirty="0" smtClean="0"/>
              <a:t>, Michael and his angels waging war with the dragon. The dragon and his angels waged war, </a:t>
            </a:r>
            <a:r>
              <a:rPr lang="en-US" sz="3200" baseline="30000" dirty="0" smtClean="0"/>
              <a:t>8</a:t>
            </a:r>
            <a:r>
              <a:rPr lang="en-US" sz="3200" dirty="0" smtClean="0"/>
              <a:t>and they were not strong enough, and there was no longer a place found for them in heaven. </a:t>
            </a:r>
            <a:r>
              <a:rPr lang="en-US" sz="3200" baseline="30000" dirty="0" smtClean="0"/>
              <a:t>9</a:t>
            </a:r>
            <a:r>
              <a:rPr lang="en-US" sz="3200" dirty="0" smtClean="0"/>
              <a:t>And </a:t>
            </a:r>
            <a:r>
              <a:rPr lang="en-US" sz="3200" dirty="0" smtClean="0">
                <a:solidFill>
                  <a:srgbClr val="FFFF00"/>
                </a:solidFill>
              </a:rPr>
              <a:t>the great dragon was thrown down</a:t>
            </a:r>
            <a:r>
              <a:rPr lang="en-US" sz="3200" dirty="0" smtClean="0"/>
              <a:t>, the serpent of old who is called the devil and Satan, who deceives the whole world; he was thrown down to the earth, and his angels were thrown down with him. </a:t>
            </a:r>
            <a:r>
              <a:rPr lang="en-US" sz="3200" baseline="30000" dirty="0" smtClean="0"/>
              <a:t>10</a:t>
            </a:r>
            <a:r>
              <a:rPr lang="en-US" sz="3200" dirty="0" smtClean="0"/>
              <a:t>Then I heard a loud voice in heaven, saying, “Now the </a:t>
            </a:r>
            <a:r>
              <a:rPr lang="en-US" sz="3200" dirty="0" smtClean="0">
                <a:solidFill>
                  <a:srgbClr val="FFFF00"/>
                </a:solidFill>
              </a:rPr>
              <a:t>salvation</a:t>
            </a:r>
            <a:r>
              <a:rPr lang="en-US" sz="3200" dirty="0" smtClean="0"/>
              <a:t>, and the power, and the kingdom of our God and the authority of </a:t>
            </a:r>
            <a:r>
              <a:rPr lang="en-US" sz="3200" dirty="0" smtClean="0"/>
              <a:t>His</a:t>
            </a:r>
            <a:endParaRPr lang="en-US" sz="3200" dirty="0"/>
          </a:p>
        </p:txBody>
      </p:sp>
    </p:spTree>
  </p:cSld>
  <p:clrMapOvr>
    <a:masterClrMapping/>
  </p:clrMapOvr>
  <p:transition>
    <p:pull/>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44624"/>
            <a:ext cx="8686800" cy="864096"/>
          </a:xfrm>
        </p:spPr>
        <p:txBody>
          <a:bodyPr>
            <a:normAutofit/>
          </a:bodyPr>
          <a:lstStyle/>
          <a:p>
            <a:pPr algn="ctr"/>
            <a:r>
              <a:rPr lang="en-US" sz="3800" b="1" u="sng" dirty="0" smtClean="0"/>
              <a:t>Revelation 12:7-10</a:t>
            </a:r>
            <a:endParaRPr lang="en-US" sz="3800" b="1" u="sng" dirty="0"/>
          </a:p>
        </p:txBody>
      </p:sp>
      <p:sp>
        <p:nvSpPr>
          <p:cNvPr id="3" name="Content Placeholder 2"/>
          <p:cNvSpPr>
            <a:spLocks noGrp="1"/>
          </p:cNvSpPr>
          <p:nvPr>
            <p:ph idx="1"/>
          </p:nvPr>
        </p:nvSpPr>
        <p:spPr>
          <a:xfrm>
            <a:off x="179512" y="908720"/>
            <a:ext cx="8964488" cy="5949280"/>
          </a:xfrm>
        </p:spPr>
        <p:txBody>
          <a:bodyPr>
            <a:noAutofit/>
          </a:bodyPr>
          <a:lstStyle/>
          <a:p>
            <a:pPr marL="0" indent="0">
              <a:buNone/>
            </a:pPr>
            <a:r>
              <a:rPr lang="en-US" sz="3200" dirty="0" smtClean="0"/>
              <a:t>Christ have come, for </a:t>
            </a:r>
            <a:r>
              <a:rPr lang="en-US" sz="3200" dirty="0" smtClean="0">
                <a:solidFill>
                  <a:srgbClr val="FFFF00"/>
                </a:solidFill>
              </a:rPr>
              <a:t>the accuser of our brethren has been thrown down</a:t>
            </a:r>
            <a:r>
              <a:rPr lang="en-US" sz="3200" dirty="0" smtClean="0"/>
              <a:t>, he who accuses them before our God day and night.</a:t>
            </a:r>
            <a:endParaRPr lang="en-US" sz="3200" dirty="0"/>
          </a:p>
        </p:txBody>
      </p:sp>
    </p:spTree>
  </p:cSld>
  <p:clrMapOvr>
    <a:masterClrMapping/>
  </p:clrMapOvr>
  <p:transition>
    <p:pull/>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7467600" cy="1052736"/>
          </a:xfrm>
        </p:spPr>
        <p:txBody>
          <a:bodyPr>
            <a:normAutofit/>
          </a:bodyPr>
          <a:lstStyle/>
          <a:p>
            <a:r>
              <a:rPr lang="en-US" b="1" dirty="0" smtClean="0"/>
              <a:t>What Should We Expect?</a:t>
            </a:r>
            <a:endParaRPr lang="en-US" b="1" dirty="0"/>
          </a:p>
        </p:txBody>
      </p:sp>
      <p:sp>
        <p:nvSpPr>
          <p:cNvPr id="3" name="Content Placeholder 2"/>
          <p:cNvSpPr>
            <a:spLocks noGrp="1"/>
          </p:cNvSpPr>
          <p:nvPr>
            <p:ph idx="1"/>
          </p:nvPr>
        </p:nvSpPr>
        <p:spPr>
          <a:xfrm>
            <a:off x="457200" y="1052736"/>
            <a:ext cx="8686800" cy="4608512"/>
          </a:xfrm>
        </p:spPr>
        <p:txBody>
          <a:bodyPr>
            <a:normAutofit/>
          </a:bodyPr>
          <a:lstStyle/>
          <a:p>
            <a:pPr>
              <a:spcBef>
                <a:spcPts val="1800"/>
              </a:spcBef>
            </a:pPr>
            <a:r>
              <a:rPr lang="en-US" sz="3600" dirty="0" smtClean="0"/>
              <a:t>An apocalypse </a:t>
            </a:r>
            <a:r>
              <a:rPr lang="en-US" sz="3600" dirty="0" smtClean="0">
                <a:solidFill>
                  <a:srgbClr val="FFFF00"/>
                </a:solidFill>
              </a:rPr>
              <a:t>discloses a reality on two levels</a:t>
            </a:r>
            <a:r>
              <a:rPr lang="en-US" sz="3600" dirty="0" smtClean="0"/>
              <a:t>.</a:t>
            </a:r>
          </a:p>
          <a:p>
            <a:pPr>
              <a:spcBef>
                <a:spcPts val="1800"/>
              </a:spcBef>
            </a:pPr>
            <a:r>
              <a:rPr lang="en-US" sz="3600" dirty="0" smtClean="0"/>
              <a:t>An apocalypse </a:t>
            </a:r>
            <a:r>
              <a:rPr lang="en-US" sz="3600" dirty="0" smtClean="0">
                <a:solidFill>
                  <a:srgbClr val="FFFF00"/>
                </a:solidFill>
              </a:rPr>
              <a:t>reveals God’s judgment</a:t>
            </a:r>
            <a:r>
              <a:rPr lang="en-US" sz="3600" dirty="0" smtClean="0"/>
              <a:t>.</a:t>
            </a:r>
          </a:p>
          <a:p>
            <a:pPr>
              <a:spcBef>
                <a:spcPts val="1800"/>
              </a:spcBef>
            </a:pPr>
            <a:endParaRPr lang="en-US" sz="3600" dirty="0" smtClean="0"/>
          </a:p>
        </p:txBody>
      </p:sp>
      <p:sp>
        <p:nvSpPr>
          <p:cNvPr id="4" name="Title 1"/>
          <p:cNvSpPr txBox="1">
            <a:spLocks/>
          </p:cNvSpPr>
          <p:nvPr/>
        </p:nvSpPr>
        <p:spPr>
          <a:xfrm>
            <a:off x="0" y="5949280"/>
            <a:ext cx="9144000" cy="864096"/>
          </a:xfrm>
          <a:prstGeom prst="rect">
            <a:avLst/>
          </a:prstGeom>
          <a:solidFill>
            <a:schemeClr val="bg1">
              <a:alpha val="80000"/>
            </a:schemeClr>
          </a:solidFill>
        </p:spPr>
        <p:txBody>
          <a:bodyPr vert="horz" lIns="45720" rIns="45720" anchor="ctr">
            <a:normAutofit/>
          </a:bodyPr>
          <a:lstStyle/>
          <a:p>
            <a:pPr lvl="0" algn="ctr">
              <a:spcBef>
                <a:spcPct val="0"/>
              </a:spcBef>
            </a:pPr>
            <a:r>
              <a:rPr lang="en-US" sz="4500" b="1" cap="all" dirty="0" smtClean="0">
                <a:ln w="5000" cmpd="sng">
                  <a:solidFill>
                    <a:srgbClr val="6EA0B0">
                      <a:tint val="80000"/>
                      <a:shade val="99000"/>
                      <a:satMod val="500000"/>
                    </a:srgbClr>
                  </a:solidFill>
                  <a:prstDash val="solid"/>
                </a:ln>
                <a:gradFill>
                  <a:gsLst>
                    <a:gs pos="0">
                      <a:srgbClr val="6EA0B0">
                        <a:tint val="63000"/>
                        <a:satMod val="255000"/>
                      </a:srgbClr>
                    </a:gs>
                    <a:gs pos="9000">
                      <a:srgbClr val="6EA0B0">
                        <a:tint val="63000"/>
                        <a:satMod val="255000"/>
                      </a:srgbClr>
                    </a:gs>
                    <a:gs pos="53000">
                      <a:srgbClr val="6EA0B0">
                        <a:shade val="60000"/>
                        <a:satMod val="100000"/>
                      </a:srgbClr>
                    </a:gs>
                    <a:gs pos="90000">
                      <a:srgbClr val="6EA0B0">
                        <a:tint val="63000"/>
                        <a:satMod val="255000"/>
                      </a:srgbClr>
                    </a:gs>
                    <a:gs pos="100000">
                      <a:srgbClr val="6EA0B0">
                        <a:tint val="63000"/>
                        <a:satMod val="255000"/>
                      </a:srgbClr>
                    </a:gs>
                  </a:gsLst>
                  <a:lin ang="5400000"/>
                </a:gradFill>
                <a:effectLst>
                  <a:outerShdw blurRad="50800" dist="38100" dir="5400000" algn="t" rotWithShape="0">
                    <a:prstClr val="black">
                      <a:alpha val="50000"/>
                    </a:prstClr>
                  </a:outerShdw>
                </a:effectLst>
                <a:latin typeface="Franklin Gothic Book"/>
                <a:ea typeface="+mj-ea"/>
                <a:cs typeface="+mj-cs"/>
              </a:rPr>
              <a:t>Apocalyptic </a:t>
            </a:r>
            <a:r>
              <a:rPr lang="en-US" sz="4500" b="1" cap="all" dirty="0" smtClean="0">
                <a:ln w="5000" cmpd="sng">
                  <a:solidFill>
                    <a:srgbClr val="6EA0B0">
                      <a:tint val="80000"/>
                      <a:shade val="99000"/>
                      <a:satMod val="500000"/>
                    </a:srgbClr>
                  </a:solidFill>
                  <a:prstDash val="solid"/>
                </a:ln>
                <a:gradFill>
                  <a:gsLst>
                    <a:gs pos="0">
                      <a:srgbClr val="6EA0B0">
                        <a:tint val="63000"/>
                        <a:satMod val="255000"/>
                      </a:srgbClr>
                    </a:gs>
                    <a:gs pos="9000">
                      <a:srgbClr val="6EA0B0">
                        <a:tint val="63000"/>
                        <a:satMod val="255000"/>
                      </a:srgbClr>
                    </a:gs>
                    <a:gs pos="53000">
                      <a:srgbClr val="6EA0B0">
                        <a:shade val="60000"/>
                        <a:satMod val="100000"/>
                      </a:srgbClr>
                    </a:gs>
                    <a:gs pos="90000">
                      <a:srgbClr val="6EA0B0">
                        <a:tint val="63000"/>
                        <a:satMod val="255000"/>
                      </a:srgbClr>
                    </a:gs>
                    <a:gs pos="100000">
                      <a:srgbClr val="6EA0B0">
                        <a:tint val="63000"/>
                        <a:satMod val="255000"/>
                      </a:srgbClr>
                    </a:gs>
                  </a:gsLst>
                  <a:lin ang="5400000"/>
                </a:gradFill>
                <a:effectLst>
                  <a:outerShdw blurRad="50800" dist="38100" dir="5400000" algn="t" rotWithShape="0">
                    <a:prstClr val="black">
                      <a:alpha val="50000"/>
                    </a:prstClr>
                  </a:outerShdw>
                </a:effectLst>
                <a:latin typeface="Franklin Gothic Book"/>
                <a:ea typeface="+mj-ea"/>
                <a:cs typeface="+mj-cs"/>
              </a:rPr>
              <a:t>Literature</a:t>
            </a:r>
            <a:endParaRPr kumimoji="0" lang="en-US" sz="4500" b="0" i="0" u="none" strike="noStrike" kern="1200" cap="none" spc="0" normalizeH="0" baseline="0" noProof="0" dirty="0">
              <a:ln>
                <a:noFill/>
              </a:ln>
              <a:solidFill>
                <a:schemeClr val="tx1"/>
              </a:solidFill>
              <a:effectLst/>
              <a:uLnTx/>
              <a:uFillTx/>
              <a:latin typeface="+mj-lt"/>
              <a:ea typeface="+mj-ea"/>
              <a:cs typeface="+mj-cs"/>
            </a:endParaRPr>
          </a:p>
        </p:txBody>
      </p:sp>
    </p:spTree>
  </p:cSld>
  <p:clrMapOvr>
    <a:masterClrMapping/>
  </p:clrMapOvr>
  <p:transition>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7" presetClass="entr" presetSubtype="0" fill="hold" nodeType="afterEffect">
                                  <p:stCondLst>
                                    <p:cond delay="0"/>
                                  </p:stCondLst>
                                  <p:iterate type="lt">
                                    <p:tmPct val="50000"/>
                                  </p:iterate>
                                  <p:childTnLst>
                                    <p:set>
                                      <p:cBhvr>
                                        <p:cTn id="6" dur="1" fill="hold">
                                          <p:stCondLst>
                                            <p:cond delay="0"/>
                                          </p:stCondLst>
                                        </p:cTn>
                                        <p:tgtEl>
                                          <p:spTgt spid="3">
                                            <p:txEl>
                                              <p:pRg st="1" end="1"/>
                                            </p:txEl>
                                          </p:spTgt>
                                        </p:tgtEl>
                                        <p:attrNameLst>
                                          <p:attrName>style.visibility</p:attrName>
                                        </p:attrNameLst>
                                      </p:cBhvr>
                                      <p:to>
                                        <p:strVal val="visible"/>
                                      </p:to>
                                    </p:set>
                                    <p:anim calcmode="discrete" valueType="clr">
                                      <p:cBhvr override="childStyle">
                                        <p:cTn id="7" dur="80"/>
                                        <p:tgtEl>
                                          <p:spTgt spid="3">
                                            <p:txEl>
                                              <p:pRg st="1" end="1"/>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3">
                                            <p:txEl>
                                              <p:pRg st="1" end="1"/>
                                            </p:txEl>
                                          </p:spTgt>
                                        </p:tgtEl>
                                        <p:attrNameLst>
                                          <p:attrName>fillcolor</p:attrName>
                                        </p:attrNameLst>
                                      </p:cBhvr>
                                      <p:tavLst>
                                        <p:tav tm="0">
                                          <p:val>
                                            <p:clrVal>
                                              <a:schemeClr val="accent2"/>
                                            </p:clrVal>
                                          </p:val>
                                        </p:tav>
                                        <p:tav tm="50000">
                                          <p:val>
                                            <p:clrVal>
                                              <a:schemeClr val="hlink"/>
                                            </p:clrVal>
                                          </p:val>
                                        </p:tav>
                                      </p:tavLst>
                                    </p:anim>
                                    <p:set>
                                      <p:cBhvr>
                                        <p:cTn id="9" dur="80"/>
                                        <p:tgtEl>
                                          <p:spTgt spid="3">
                                            <p:txEl>
                                              <p:pRg st="1" end="1"/>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44624"/>
            <a:ext cx="8686800" cy="864096"/>
          </a:xfrm>
        </p:spPr>
        <p:txBody>
          <a:bodyPr>
            <a:normAutofit/>
          </a:bodyPr>
          <a:lstStyle/>
          <a:p>
            <a:pPr algn="ctr"/>
            <a:r>
              <a:rPr lang="en-US" sz="3800" b="1" u="sng" dirty="0" smtClean="0"/>
              <a:t>2 </a:t>
            </a:r>
            <a:r>
              <a:rPr lang="en-US" sz="3800" b="1" u="sng" dirty="0" err="1" smtClean="0"/>
              <a:t>Esdras</a:t>
            </a:r>
            <a:r>
              <a:rPr lang="en-US" sz="3800" b="1" u="sng" dirty="0" smtClean="0"/>
              <a:t> 4:33-35</a:t>
            </a:r>
            <a:endParaRPr lang="en-US" sz="3800" b="1" u="sng" dirty="0"/>
          </a:p>
        </p:txBody>
      </p:sp>
      <p:sp>
        <p:nvSpPr>
          <p:cNvPr id="3" name="Content Placeholder 2"/>
          <p:cNvSpPr>
            <a:spLocks noGrp="1"/>
          </p:cNvSpPr>
          <p:nvPr>
            <p:ph idx="1"/>
          </p:nvPr>
        </p:nvSpPr>
        <p:spPr>
          <a:xfrm>
            <a:off x="179512" y="908720"/>
            <a:ext cx="8964488" cy="5949280"/>
          </a:xfrm>
        </p:spPr>
        <p:txBody>
          <a:bodyPr>
            <a:noAutofit/>
          </a:bodyPr>
          <a:lstStyle/>
          <a:p>
            <a:pPr marL="0" indent="0">
              <a:buNone/>
            </a:pPr>
            <a:r>
              <a:rPr lang="en-US" sz="3200" dirty="0" smtClean="0"/>
              <a:t>Then </a:t>
            </a:r>
            <a:r>
              <a:rPr lang="en-US" sz="3200" dirty="0" smtClean="0"/>
              <a:t>I answered and said, "</a:t>
            </a:r>
            <a:r>
              <a:rPr lang="en-US" sz="3200" dirty="0" smtClean="0">
                <a:solidFill>
                  <a:srgbClr val="FFFF00"/>
                </a:solidFill>
              </a:rPr>
              <a:t>How long? </a:t>
            </a:r>
            <a:r>
              <a:rPr lang="en-US" sz="3200" dirty="0" smtClean="0"/>
              <a:t>When will these things be? Why are our years few and evil</a:t>
            </a:r>
            <a:r>
              <a:rPr lang="en-US" sz="3200" dirty="0" smtClean="0"/>
              <a:t>?“… Did </a:t>
            </a:r>
            <a:r>
              <a:rPr lang="en-US" sz="3200" dirty="0" smtClean="0"/>
              <a:t>not </a:t>
            </a:r>
            <a:r>
              <a:rPr lang="en-US" sz="3200" dirty="0" smtClean="0">
                <a:solidFill>
                  <a:srgbClr val="FFFF00"/>
                </a:solidFill>
              </a:rPr>
              <a:t>the souls of the righteous </a:t>
            </a:r>
            <a:r>
              <a:rPr lang="en-US" sz="3200" dirty="0" smtClean="0"/>
              <a:t>in their chambers ask about these matters, saying, "</a:t>
            </a:r>
            <a:r>
              <a:rPr lang="en-US" sz="3200" dirty="0" smtClean="0">
                <a:solidFill>
                  <a:srgbClr val="FFFF00"/>
                </a:solidFill>
              </a:rPr>
              <a:t>How long</a:t>
            </a:r>
            <a:r>
              <a:rPr lang="en-US" sz="3200" dirty="0" smtClean="0"/>
              <a:t> are we to remain here? And when will the harvest of our reward come?'</a:t>
            </a:r>
            <a:endParaRPr lang="en-US" sz="3200" dirty="0"/>
          </a:p>
        </p:txBody>
      </p:sp>
    </p:spTree>
  </p:cSld>
  <p:clrMapOvr>
    <a:masterClrMapping/>
  </p:clrMapOvr>
  <p:transition>
    <p:pull/>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44624"/>
            <a:ext cx="8686800" cy="864096"/>
          </a:xfrm>
        </p:spPr>
        <p:txBody>
          <a:bodyPr>
            <a:normAutofit/>
          </a:bodyPr>
          <a:lstStyle/>
          <a:p>
            <a:pPr algn="ctr"/>
            <a:r>
              <a:rPr lang="en-US" sz="3800" b="1" u="sng" dirty="0" smtClean="0"/>
              <a:t>Revelation 6:9-10</a:t>
            </a:r>
            <a:endParaRPr lang="en-US" sz="3800" b="1" u="sng" dirty="0"/>
          </a:p>
        </p:txBody>
      </p:sp>
      <p:sp>
        <p:nvSpPr>
          <p:cNvPr id="3" name="Content Placeholder 2"/>
          <p:cNvSpPr>
            <a:spLocks noGrp="1"/>
          </p:cNvSpPr>
          <p:nvPr>
            <p:ph idx="1"/>
          </p:nvPr>
        </p:nvSpPr>
        <p:spPr>
          <a:xfrm>
            <a:off x="179512" y="908720"/>
            <a:ext cx="8964488" cy="5949280"/>
          </a:xfrm>
        </p:spPr>
        <p:txBody>
          <a:bodyPr>
            <a:noAutofit/>
          </a:bodyPr>
          <a:lstStyle/>
          <a:p>
            <a:pPr marL="0" indent="0">
              <a:buNone/>
            </a:pPr>
            <a:r>
              <a:rPr lang="en-US" sz="3200" baseline="30000" dirty="0" smtClean="0"/>
              <a:t>9</a:t>
            </a:r>
            <a:r>
              <a:rPr lang="en-US" sz="3200" dirty="0" smtClean="0"/>
              <a:t> When the Lamb broke the fifth seal, I saw underneath the altar </a:t>
            </a:r>
            <a:r>
              <a:rPr lang="en-US" sz="3200" dirty="0" smtClean="0">
                <a:solidFill>
                  <a:srgbClr val="FFFF00"/>
                </a:solidFill>
              </a:rPr>
              <a:t>the souls of those who had been slain </a:t>
            </a:r>
            <a:r>
              <a:rPr lang="en-US" sz="3200" u="sng" dirty="0" smtClean="0">
                <a:solidFill>
                  <a:srgbClr val="FFFF00"/>
                </a:solidFill>
              </a:rPr>
              <a:t>because of the word of God</a:t>
            </a:r>
            <a:r>
              <a:rPr lang="en-US" sz="3200" dirty="0" smtClean="0"/>
              <a:t>, and because of the testimony which they had maintained; </a:t>
            </a:r>
            <a:r>
              <a:rPr lang="en-US" sz="3200" baseline="30000" dirty="0" smtClean="0"/>
              <a:t>10</a:t>
            </a:r>
            <a:r>
              <a:rPr lang="en-US" sz="3200" dirty="0" smtClean="0"/>
              <a:t> and they cried out with a loud voice, saying, “</a:t>
            </a:r>
            <a:r>
              <a:rPr lang="en-US" sz="3200" dirty="0" smtClean="0">
                <a:solidFill>
                  <a:srgbClr val="FFFF00"/>
                </a:solidFill>
              </a:rPr>
              <a:t>How long, O Lord</a:t>
            </a:r>
            <a:r>
              <a:rPr lang="en-US" sz="3200" dirty="0" smtClean="0"/>
              <a:t>, holy and true, will You refrain from judging and avenging our blood on those who dwell on the earth?” </a:t>
            </a:r>
            <a:endParaRPr lang="en-US" sz="3200" dirty="0"/>
          </a:p>
        </p:txBody>
      </p:sp>
    </p:spTree>
  </p:cSld>
  <p:clrMapOvr>
    <a:masterClrMapping/>
  </p:clrMapOvr>
  <p:transition>
    <p:pull/>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44624"/>
            <a:ext cx="8686800" cy="864096"/>
          </a:xfrm>
        </p:spPr>
        <p:txBody>
          <a:bodyPr>
            <a:normAutofit/>
          </a:bodyPr>
          <a:lstStyle/>
          <a:p>
            <a:pPr algn="ctr"/>
            <a:r>
              <a:rPr lang="en-US" sz="3800" b="1" u="sng" dirty="0" smtClean="0"/>
              <a:t>2 </a:t>
            </a:r>
            <a:r>
              <a:rPr lang="en-US" sz="3800" b="1" u="sng" dirty="0" err="1" smtClean="0"/>
              <a:t>Esdras</a:t>
            </a:r>
            <a:r>
              <a:rPr lang="en-US" sz="3800" b="1" u="sng" dirty="0" smtClean="0"/>
              <a:t> 7:37-44</a:t>
            </a:r>
            <a:endParaRPr lang="en-US" sz="3800" b="1" u="sng" dirty="0"/>
          </a:p>
        </p:txBody>
      </p:sp>
      <p:sp>
        <p:nvSpPr>
          <p:cNvPr id="3" name="Content Placeholder 2"/>
          <p:cNvSpPr>
            <a:spLocks noGrp="1"/>
          </p:cNvSpPr>
          <p:nvPr>
            <p:ph idx="1"/>
          </p:nvPr>
        </p:nvSpPr>
        <p:spPr>
          <a:xfrm>
            <a:off x="179512" y="908720"/>
            <a:ext cx="8964488" cy="5949280"/>
          </a:xfrm>
        </p:spPr>
        <p:txBody>
          <a:bodyPr>
            <a:noAutofit/>
          </a:bodyPr>
          <a:lstStyle/>
          <a:p>
            <a:pPr marL="0" indent="0">
              <a:buNone/>
            </a:pPr>
            <a:r>
              <a:rPr lang="en-US" sz="3200" dirty="0" smtClean="0"/>
              <a:t>37 Then the Most High will say </a:t>
            </a:r>
            <a:r>
              <a:rPr lang="en-US" sz="3200" dirty="0" smtClean="0">
                <a:solidFill>
                  <a:srgbClr val="FFFF00"/>
                </a:solidFill>
              </a:rPr>
              <a:t>to the nations </a:t>
            </a:r>
            <a:r>
              <a:rPr lang="en-US" sz="3200" dirty="0" smtClean="0"/>
              <a:t>that have been raised from the dead, ‘Look now, and understand whom </a:t>
            </a:r>
            <a:r>
              <a:rPr lang="en-US" sz="3200" dirty="0" smtClean="0">
                <a:solidFill>
                  <a:srgbClr val="FFFF00"/>
                </a:solidFill>
              </a:rPr>
              <a:t>you have denied</a:t>
            </a:r>
            <a:r>
              <a:rPr lang="en-US" sz="3200" dirty="0" smtClean="0"/>
              <a:t>, whom </a:t>
            </a:r>
            <a:r>
              <a:rPr lang="en-US" sz="3200" dirty="0" smtClean="0">
                <a:solidFill>
                  <a:srgbClr val="FFFF00"/>
                </a:solidFill>
              </a:rPr>
              <a:t>you have not served</a:t>
            </a:r>
            <a:r>
              <a:rPr lang="en-US" sz="3200" dirty="0" smtClean="0"/>
              <a:t>, whose </a:t>
            </a:r>
            <a:r>
              <a:rPr lang="en-US" sz="3200" dirty="0" smtClean="0">
                <a:solidFill>
                  <a:srgbClr val="FFFF00"/>
                </a:solidFill>
              </a:rPr>
              <a:t>commandments you have despised</a:t>
            </a:r>
            <a:r>
              <a:rPr lang="en-US" sz="3200" dirty="0" smtClean="0"/>
              <a:t>. 38 Look on this side and on that; here are delight and rest, and there are </a:t>
            </a:r>
            <a:r>
              <a:rPr lang="en-US" sz="3200" dirty="0" smtClean="0">
                <a:solidFill>
                  <a:srgbClr val="FFFF00"/>
                </a:solidFill>
              </a:rPr>
              <a:t>fire and torments</a:t>
            </a:r>
            <a:r>
              <a:rPr lang="en-US" sz="3200" dirty="0" smtClean="0"/>
              <a:t>.’ Thus he will speak to them on </a:t>
            </a:r>
            <a:r>
              <a:rPr lang="en-US" sz="3200" dirty="0" smtClean="0">
                <a:solidFill>
                  <a:srgbClr val="FFFF00"/>
                </a:solidFill>
              </a:rPr>
              <a:t>the day of judgment</a:t>
            </a:r>
            <a:r>
              <a:rPr lang="en-US" sz="3200" dirty="0" smtClean="0"/>
              <a:t>— 39 a day that has no sun or moon or stars, 40 or cloud or thunder or lightning, or wind or water or air, or darkness or evening or morning, 41 or summer or spring or heat or winter or frost or cold, or hail or rain </a:t>
            </a:r>
            <a:r>
              <a:rPr lang="en-US" sz="3200" dirty="0" smtClean="0"/>
              <a:t>or</a:t>
            </a:r>
            <a:endParaRPr lang="en-US" sz="3200" dirty="0"/>
          </a:p>
        </p:txBody>
      </p:sp>
    </p:spTree>
  </p:cSld>
  <p:clrMapOvr>
    <a:masterClrMapping/>
  </p:clrMapOvr>
  <p:transition>
    <p:pull/>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7467600" cy="1052736"/>
          </a:xfrm>
        </p:spPr>
        <p:txBody>
          <a:bodyPr>
            <a:normAutofit/>
          </a:bodyPr>
          <a:lstStyle/>
          <a:p>
            <a:r>
              <a:rPr lang="en-US" b="1" dirty="0" smtClean="0"/>
              <a:t>Review from Part 1:</a:t>
            </a:r>
            <a:endParaRPr lang="en-US" b="1" dirty="0"/>
          </a:p>
        </p:txBody>
      </p:sp>
      <p:sp>
        <p:nvSpPr>
          <p:cNvPr id="3" name="Content Placeholder 2"/>
          <p:cNvSpPr>
            <a:spLocks noGrp="1"/>
          </p:cNvSpPr>
          <p:nvPr>
            <p:ph idx="1"/>
          </p:nvPr>
        </p:nvSpPr>
        <p:spPr>
          <a:xfrm>
            <a:off x="457200" y="1052736"/>
            <a:ext cx="8686800" cy="4608512"/>
          </a:xfrm>
        </p:spPr>
        <p:txBody>
          <a:bodyPr>
            <a:normAutofit/>
          </a:bodyPr>
          <a:lstStyle/>
          <a:p>
            <a:pPr>
              <a:spcBef>
                <a:spcPts val="1800"/>
              </a:spcBef>
            </a:pPr>
            <a:r>
              <a:rPr lang="en-US" sz="3600" dirty="0" smtClean="0"/>
              <a:t>Genre: Letter and Apocalyptic</a:t>
            </a:r>
          </a:p>
          <a:p>
            <a:pPr>
              <a:spcBef>
                <a:spcPts val="1800"/>
              </a:spcBef>
            </a:pPr>
            <a:r>
              <a:rPr lang="en-US" sz="3600" dirty="0" smtClean="0"/>
              <a:t>Many apocalyptic writings.</a:t>
            </a:r>
          </a:p>
          <a:p>
            <a:pPr>
              <a:spcBef>
                <a:spcPts val="1800"/>
              </a:spcBef>
            </a:pPr>
            <a:r>
              <a:rPr lang="en-US" sz="3600" dirty="0" smtClean="0"/>
              <a:t>A response to a </a:t>
            </a:r>
            <a:r>
              <a:rPr lang="en-US" sz="3600" dirty="0" smtClean="0">
                <a:solidFill>
                  <a:srgbClr val="FFFF00"/>
                </a:solidFill>
              </a:rPr>
              <a:t>crisis</a:t>
            </a:r>
            <a:r>
              <a:rPr lang="en-US" sz="3600" dirty="0" smtClean="0"/>
              <a:t>.</a:t>
            </a:r>
          </a:p>
          <a:p>
            <a:pPr>
              <a:spcBef>
                <a:spcPts val="1800"/>
              </a:spcBef>
            </a:pPr>
            <a:r>
              <a:rPr lang="en-US" sz="3600" dirty="0" smtClean="0"/>
              <a:t>Imagery meant to </a:t>
            </a:r>
            <a:r>
              <a:rPr lang="en-US" sz="3600" dirty="0" smtClean="0">
                <a:solidFill>
                  <a:srgbClr val="FFFF00"/>
                </a:solidFill>
              </a:rPr>
              <a:t>leave an impression</a:t>
            </a:r>
            <a:r>
              <a:rPr lang="en-US" sz="3600" dirty="0" smtClean="0"/>
              <a:t>.</a:t>
            </a:r>
          </a:p>
          <a:p>
            <a:pPr>
              <a:spcBef>
                <a:spcPts val="1800"/>
              </a:spcBef>
            </a:pPr>
            <a:r>
              <a:rPr lang="en-US" sz="3600" dirty="0" smtClean="0"/>
              <a:t>Apocalypse meant to </a:t>
            </a:r>
            <a:r>
              <a:rPr lang="en-US" sz="3600" dirty="0" smtClean="0">
                <a:solidFill>
                  <a:srgbClr val="FFFF00"/>
                </a:solidFill>
              </a:rPr>
              <a:t>reveal not hide</a:t>
            </a:r>
            <a:r>
              <a:rPr lang="en-US" sz="3600" dirty="0" smtClean="0"/>
              <a:t>.</a:t>
            </a:r>
          </a:p>
          <a:p>
            <a:pPr>
              <a:spcBef>
                <a:spcPts val="1800"/>
              </a:spcBef>
            </a:pPr>
            <a:r>
              <a:rPr lang="en-US" sz="3600" dirty="0" smtClean="0">
                <a:solidFill>
                  <a:srgbClr val="FFFF00"/>
                </a:solidFill>
              </a:rPr>
              <a:t>Not every detail </a:t>
            </a:r>
            <a:r>
              <a:rPr lang="en-US" sz="3600" dirty="0" smtClean="0"/>
              <a:t>means something.</a:t>
            </a:r>
          </a:p>
          <a:p>
            <a:pPr>
              <a:spcBef>
                <a:spcPts val="1800"/>
              </a:spcBef>
              <a:buNone/>
            </a:pPr>
            <a:endParaRPr lang="en-US" sz="3200" i="1" dirty="0" smtClean="0"/>
          </a:p>
        </p:txBody>
      </p:sp>
      <p:sp>
        <p:nvSpPr>
          <p:cNvPr id="4" name="Title 1"/>
          <p:cNvSpPr txBox="1">
            <a:spLocks/>
          </p:cNvSpPr>
          <p:nvPr/>
        </p:nvSpPr>
        <p:spPr>
          <a:xfrm>
            <a:off x="0" y="5949280"/>
            <a:ext cx="9144000" cy="864096"/>
          </a:xfrm>
          <a:prstGeom prst="rect">
            <a:avLst/>
          </a:prstGeom>
          <a:solidFill>
            <a:schemeClr val="bg1">
              <a:alpha val="80000"/>
            </a:schemeClr>
          </a:solidFill>
        </p:spPr>
        <p:txBody>
          <a:bodyPr vert="horz" lIns="45720" rIns="45720" anchor="ctr">
            <a:normAutofit/>
          </a:bodyPr>
          <a:lstStyle/>
          <a:p>
            <a:pPr lvl="0" algn="ctr">
              <a:spcBef>
                <a:spcPct val="0"/>
              </a:spcBef>
            </a:pPr>
            <a:r>
              <a:rPr lang="en-US" sz="4500" b="1" cap="all" dirty="0" smtClean="0">
                <a:ln w="5000" cmpd="sng">
                  <a:solidFill>
                    <a:srgbClr val="6EA0B0">
                      <a:tint val="80000"/>
                      <a:shade val="99000"/>
                      <a:satMod val="500000"/>
                    </a:srgbClr>
                  </a:solidFill>
                  <a:prstDash val="solid"/>
                </a:ln>
                <a:gradFill>
                  <a:gsLst>
                    <a:gs pos="0">
                      <a:srgbClr val="6EA0B0">
                        <a:tint val="63000"/>
                        <a:satMod val="255000"/>
                      </a:srgbClr>
                    </a:gs>
                    <a:gs pos="9000">
                      <a:srgbClr val="6EA0B0">
                        <a:tint val="63000"/>
                        <a:satMod val="255000"/>
                      </a:srgbClr>
                    </a:gs>
                    <a:gs pos="53000">
                      <a:srgbClr val="6EA0B0">
                        <a:shade val="60000"/>
                        <a:satMod val="100000"/>
                      </a:srgbClr>
                    </a:gs>
                    <a:gs pos="90000">
                      <a:srgbClr val="6EA0B0">
                        <a:tint val="63000"/>
                        <a:satMod val="255000"/>
                      </a:srgbClr>
                    </a:gs>
                    <a:gs pos="100000">
                      <a:srgbClr val="6EA0B0">
                        <a:tint val="63000"/>
                        <a:satMod val="255000"/>
                      </a:srgbClr>
                    </a:gs>
                  </a:gsLst>
                  <a:lin ang="5400000"/>
                </a:gradFill>
                <a:effectLst>
                  <a:outerShdw blurRad="50800" dist="38100" dir="5400000" algn="t" rotWithShape="0">
                    <a:prstClr val="black">
                      <a:alpha val="50000"/>
                    </a:prstClr>
                  </a:outerShdw>
                </a:effectLst>
                <a:latin typeface="Franklin Gothic Book"/>
                <a:ea typeface="+mj-ea"/>
                <a:cs typeface="+mj-cs"/>
              </a:rPr>
              <a:t>Apocalyptic </a:t>
            </a:r>
            <a:r>
              <a:rPr lang="en-US" sz="4500" b="1" cap="all" dirty="0" smtClean="0">
                <a:ln w="5000" cmpd="sng">
                  <a:solidFill>
                    <a:srgbClr val="6EA0B0">
                      <a:tint val="80000"/>
                      <a:shade val="99000"/>
                      <a:satMod val="500000"/>
                    </a:srgbClr>
                  </a:solidFill>
                  <a:prstDash val="solid"/>
                </a:ln>
                <a:gradFill>
                  <a:gsLst>
                    <a:gs pos="0">
                      <a:srgbClr val="6EA0B0">
                        <a:tint val="63000"/>
                        <a:satMod val="255000"/>
                      </a:srgbClr>
                    </a:gs>
                    <a:gs pos="9000">
                      <a:srgbClr val="6EA0B0">
                        <a:tint val="63000"/>
                        <a:satMod val="255000"/>
                      </a:srgbClr>
                    </a:gs>
                    <a:gs pos="53000">
                      <a:srgbClr val="6EA0B0">
                        <a:shade val="60000"/>
                        <a:satMod val="100000"/>
                      </a:srgbClr>
                    </a:gs>
                    <a:gs pos="90000">
                      <a:srgbClr val="6EA0B0">
                        <a:tint val="63000"/>
                        <a:satMod val="255000"/>
                      </a:srgbClr>
                    </a:gs>
                    <a:gs pos="100000">
                      <a:srgbClr val="6EA0B0">
                        <a:tint val="63000"/>
                        <a:satMod val="255000"/>
                      </a:srgbClr>
                    </a:gs>
                  </a:gsLst>
                  <a:lin ang="5400000"/>
                </a:gradFill>
                <a:effectLst>
                  <a:outerShdw blurRad="50800" dist="38100" dir="5400000" algn="t" rotWithShape="0">
                    <a:prstClr val="black">
                      <a:alpha val="50000"/>
                    </a:prstClr>
                  </a:outerShdw>
                </a:effectLst>
                <a:latin typeface="Franklin Gothic Book"/>
                <a:ea typeface="+mj-ea"/>
                <a:cs typeface="+mj-cs"/>
              </a:rPr>
              <a:t>Literature</a:t>
            </a:r>
            <a:endParaRPr kumimoji="0" lang="en-US" sz="4500" b="0" i="0" u="none" strike="noStrike" kern="1200" cap="none" spc="0" normalizeH="0" baseline="0" noProof="0" dirty="0">
              <a:ln>
                <a:noFill/>
              </a:ln>
              <a:solidFill>
                <a:schemeClr val="tx1"/>
              </a:solidFill>
              <a:effectLst/>
              <a:uLnTx/>
              <a:uFillTx/>
              <a:latin typeface="+mj-lt"/>
              <a:ea typeface="+mj-ea"/>
              <a:cs typeface="+mj-cs"/>
            </a:endParaRPr>
          </a:p>
        </p:txBody>
      </p:sp>
    </p:spTree>
  </p:cSld>
  <p:clrMapOvr>
    <a:masterClrMapping/>
  </p:clrMapOvr>
  <p:transition>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7" presetClass="entr" presetSubtype="0" fill="hold" grpId="0" nodeType="afterEffect">
                                  <p:stCondLst>
                                    <p:cond delay="0"/>
                                  </p:stCondLst>
                                  <p:iterate type="lt">
                                    <p:tmPct val="50000"/>
                                  </p:iterate>
                                  <p:childTnLst>
                                    <p:set>
                                      <p:cBhvr>
                                        <p:cTn id="6" dur="1" fill="hold">
                                          <p:stCondLst>
                                            <p:cond delay="0"/>
                                          </p:stCondLst>
                                        </p:cTn>
                                        <p:tgtEl>
                                          <p:spTgt spid="3">
                                            <p:txEl>
                                              <p:pRg st="0" end="0"/>
                                            </p:txEl>
                                          </p:spTgt>
                                        </p:tgtEl>
                                        <p:attrNameLst>
                                          <p:attrName>style.visibility</p:attrName>
                                        </p:attrNameLst>
                                      </p:cBhvr>
                                      <p:to>
                                        <p:strVal val="visible"/>
                                      </p:to>
                                    </p:set>
                                    <p:anim calcmode="discrete" valueType="clr">
                                      <p:cBhvr override="childStyle">
                                        <p:cTn id="7" dur="80"/>
                                        <p:tgtEl>
                                          <p:spTgt spid="3">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3">
                                            <p:txEl>
                                              <p:pRg st="0" end="0"/>
                                            </p:txEl>
                                          </p:spTgt>
                                        </p:tgtEl>
                                        <p:attrNameLst>
                                          <p:attrName>fillcolor</p:attrName>
                                        </p:attrNameLst>
                                      </p:cBhvr>
                                      <p:tavLst>
                                        <p:tav tm="0">
                                          <p:val>
                                            <p:clrVal>
                                              <a:schemeClr val="accent2"/>
                                            </p:clrVal>
                                          </p:val>
                                        </p:tav>
                                        <p:tav tm="50000">
                                          <p:val>
                                            <p:clrVal>
                                              <a:schemeClr val="hlink"/>
                                            </p:clrVal>
                                          </p:val>
                                        </p:tav>
                                      </p:tavLst>
                                    </p:anim>
                                    <p:set>
                                      <p:cBhvr>
                                        <p:cTn id="9" dur="80"/>
                                        <p:tgtEl>
                                          <p:spTgt spid="3">
                                            <p:txEl>
                                              <p:pRg st="0" end="0"/>
                                            </p:txEl>
                                          </p:spTgt>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27" presetClass="entr" presetSubtype="0" fill="hold" grpId="0" nodeType="clickEffect">
                                  <p:stCondLst>
                                    <p:cond delay="0"/>
                                  </p:stCondLst>
                                  <p:iterate type="lt">
                                    <p:tmPct val="50000"/>
                                  </p:iterate>
                                  <p:childTnLst>
                                    <p:set>
                                      <p:cBhvr>
                                        <p:cTn id="13" dur="1" fill="hold">
                                          <p:stCondLst>
                                            <p:cond delay="0"/>
                                          </p:stCondLst>
                                        </p:cTn>
                                        <p:tgtEl>
                                          <p:spTgt spid="3">
                                            <p:txEl>
                                              <p:pRg st="1" end="1"/>
                                            </p:txEl>
                                          </p:spTgt>
                                        </p:tgtEl>
                                        <p:attrNameLst>
                                          <p:attrName>style.visibility</p:attrName>
                                        </p:attrNameLst>
                                      </p:cBhvr>
                                      <p:to>
                                        <p:strVal val="visible"/>
                                      </p:to>
                                    </p:set>
                                    <p:anim calcmode="discrete" valueType="clr">
                                      <p:cBhvr override="childStyle">
                                        <p:cTn id="14" dur="80"/>
                                        <p:tgtEl>
                                          <p:spTgt spid="3">
                                            <p:txEl>
                                              <p:pRg st="1" end="1"/>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5" dur="80"/>
                                        <p:tgtEl>
                                          <p:spTgt spid="3">
                                            <p:txEl>
                                              <p:pRg st="1" end="1"/>
                                            </p:txEl>
                                          </p:spTgt>
                                        </p:tgtEl>
                                        <p:attrNameLst>
                                          <p:attrName>fillcolor</p:attrName>
                                        </p:attrNameLst>
                                      </p:cBhvr>
                                      <p:tavLst>
                                        <p:tav tm="0">
                                          <p:val>
                                            <p:clrVal>
                                              <a:schemeClr val="accent2"/>
                                            </p:clrVal>
                                          </p:val>
                                        </p:tav>
                                        <p:tav tm="50000">
                                          <p:val>
                                            <p:clrVal>
                                              <a:schemeClr val="hlink"/>
                                            </p:clrVal>
                                          </p:val>
                                        </p:tav>
                                      </p:tavLst>
                                    </p:anim>
                                    <p:set>
                                      <p:cBhvr>
                                        <p:cTn id="16" dur="80"/>
                                        <p:tgtEl>
                                          <p:spTgt spid="3">
                                            <p:txEl>
                                              <p:pRg st="1" end="1"/>
                                            </p:txEl>
                                          </p:spTgt>
                                        </p:tgtEl>
                                        <p:attrNameLst>
                                          <p:attrName>fill.type</p:attrName>
                                        </p:attrNameLst>
                                      </p:cBhvr>
                                      <p:to>
                                        <p:strVal val="solid"/>
                                      </p:to>
                                    </p:set>
                                  </p:childTnLst>
                                </p:cTn>
                              </p:par>
                            </p:childTnLst>
                          </p:cTn>
                        </p:par>
                      </p:childTnLst>
                    </p:cTn>
                  </p:par>
                  <p:par>
                    <p:cTn id="17" fill="hold">
                      <p:stCondLst>
                        <p:cond delay="indefinite"/>
                      </p:stCondLst>
                      <p:childTnLst>
                        <p:par>
                          <p:cTn id="18" fill="hold">
                            <p:stCondLst>
                              <p:cond delay="0"/>
                            </p:stCondLst>
                            <p:childTnLst>
                              <p:par>
                                <p:cTn id="19" presetID="27" presetClass="entr" presetSubtype="0" fill="hold" grpId="0" nodeType="clickEffect">
                                  <p:stCondLst>
                                    <p:cond delay="0"/>
                                  </p:stCondLst>
                                  <p:iterate type="lt">
                                    <p:tmPct val="50000"/>
                                  </p:iterate>
                                  <p:childTnLst>
                                    <p:set>
                                      <p:cBhvr>
                                        <p:cTn id="20" dur="1" fill="hold">
                                          <p:stCondLst>
                                            <p:cond delay="0"/>
                                          </p:stCondLst>
                                        </p:cTn>
                                        <p:tgtEl>
                                          <p:spTgt spid="3">
                                            <p:txEl>
                                              <p:pRg st="2" end="2"/>
                                            </p:txEl>
                                          </p:spTgt>
                                        </p:tgtEl>
                                        <p:attrNameLst>
                                          <p:attrName>style.visibility</p:attrName>
                                        </p:attrNameLst>
                                      </p:cBhvr>
                                      <p:to>
                                        <p:strVal val="visible"/>
                                      </p:to>
                                    </p:set>
                                    <p:anim calcmode="discrete" valueType="clr">
                                      <p:cBhvr override="childStyle">
                                        <p:cTn id="21" dur="80"/>
                                        <p:tgtEl>
                                          <p:spTgt spid="3">
                                            <p:txEl>
                                              <p:pRg st="2" end="2"/>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2" dur="80"/>
                                        <p:tgtEl>
                                          <p:spTgt spid="3">
                                            <p:txEl>
                                              <p:pRg st="2" end="2"/>
                                            </p:txEl>
                                          </p:spTgt>
                                        </p:tgtEl>
                                        <p:attrNameLst>
                                          <p:attrName>fillcolor</p:attrName>
                                        </p:attrNameLst>
                                      </p:cBhvr>
                                      <p:tavLst>
                                        <p:tav tm="0">
                                          <p:val>
                                            <p:clrVal>
                                              <a:schemeClr val="accent2"/>
                                            </p:clrVal>
                                          </p:val>
                                        </p:tav>
                                        <p:tav tm="50000">
                                          <p:val>
                                            <p:clrVal>
                                              <a:schemeClr val="hlink"/>
                                            </p:clrVal>
                                          </p:val>
                                        </p:tav>
                                      </p:tavLst>
                                    </p:anim>
                                    <p:set>
                                      <p:cBhvr>
                                        <p:cTn id="23" dur="80"/>
                                        <p:tgtEl>
                                          <p:spTgt spid="3">
                                            <p:txEl>
                                              <p:pRg st="2" end="2"/>
                                            </p:txEl>
                                          </p:spTgt>
                                        </p:tgtEl>
                                        <p:attrNameLst>
                                          <p:attrName>fill.type</p:attrName>
                                        </p:attrNameLst>
                                      </p:cBhvr>
                                      <p:to>
                                        <p:strVal val="solid"/>
                                      </p:to>
                                    </p:set>
                                  </p:childTnLst>
                                </p:cTn>
                              </p:par>
                            </p:childTnLst>
                          </p:cTn>
                        </p:par>
                      </p:childTnLst>
                    </p:cTn>
                  </p:par>
                  <p:par>
                    <p:cTn id="24" fill="hold">
                      <p:stCondLst>
                        <p:cond delay="indefinite"/>
                      </p:stCondLst>
                      <p:childTnLst>
                        <p:par>
                          <p:cTn id="25" fill="hold">
                            <p:stCondLst>
                              <p:cond delay="0"/>
                            </p:stCondLst>
                            <p:childTnLst>
                              <p:par>
                                <p:cTn id="26" presetID="27" presetClass="entr" presetSubtype="0" fill="hold" grpId="0" nodeType="clickEffect">
                                  <p:stCondLst>
                                    <p:cond delay="0"/>
                                  </p:stCondLst>
                                  <p:iterate type="lt">
                                    <p:tmPct val="50000"/>
                                  </p:iterate>
                                  <p:childTnLst>
                                    <p:set>
                                      <p:cBhvr>
                                        <p:cTn id="27" dur="1" fill="hold">
                                          <p:stCondLst>
                                            <p:cond delay="0"/>
                                          </p:stCondLst>
                                        </p:cTn>
                                        <p:tgtEl>
                                          <p:spTgt spid="3">
                                            <p:txEl>
                                              <p:pRg st="3" end="3"/>
                                            </p:txEl>
                                          </p:spTgt>
                                        </p:tgtEl>
                                        <p:attrNameLst>
                                          <p:attrName>style.visibility</p:attrName>
                                        </p:attrNameLst>
                                      </p:cBhvr>
                                      <p:to>
                                        <p:strVal val="visible"/>
                                      </p:to>
                                    </p:set>
                                    <p:anim calcmode="discrete" valueType="clr">
                                      <p:cBhvr override="childStyle">
                                        <p:cTn id="28" dur="80"/>
                                        <p:tgtEl>
                                          <p:spTgt spid="3">
                                            <p:txEl>
                                              <p:pRg st="3" end="3"/>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9" dur="80"/>
                                        <p:tgtEl>
                                          <p:spTgt spid="3">
                                            <p:txEl>
                                              <p:pRg st="3" end="3"/>
                                            </p:txEl>
                                          </p:spTgt>
                                        </p:tgtEl>
                                        <p:attrNameLst>
                                          <p:attrName>fillcolor</p:attrName>
                                        </p:attrNameLst>
                                      </p:cBhvr>
                                      <p:tavLst>
                                        <p:tav tm="0">
                                          <p:val>
                                            <p:clrVal>
                                              <a:schemeClr val="accent2"/>
                                            </p:clrVal>
                                          </p:val>
                                        </p:tav>
                                        <p:tav tm="50000">
                                          <p:val>
                                            <p:clrVal>
                                              <a:schemeClr val="hlink"/>
                                            </p:clrVal>
                                          </p:val>
                                        </p:tav>
                                      </p:tavLst>
                                    </p:anim>
                                    <p:set>
                                      <p:cBhvr>
                                        <p:cTn id="30" dur="80"/>
                                        <p:tgtEl>
                                          <p:spTgt spid="3">
                                            <p:txEl>
                                              <p:pRg st="3" end="3"/>
                                            </p:txEl>
                                          </p:spTgt>
                                        </p:tgtEl>
                                        <p:attrNameLst>
                                          <p:attrName>fill.type</p:attrName>
                                        </p:attrNameLst>
                                      </p:cBhvr>
                                      <p:to>
                                        <p:strVal val="solid"/>
                                      </p:to>
                                    </p:set>
                                  </p:childTnLst>
                                </p:cTn>
                              </p:par>
                            </p:childTnLst>
                          </p:cTn>
                        </p:par>
                      </p:childTnLst>
                    </p:cTn>
                  </p:par>
                  <p:par>
                    <p:cTn id="31" fill="hold">
                      <p:stCondLst>
                        <p:cond delay="indefinite"/>
                      </p:stCondLst>
                      <p:childTnLst>
                        <p:par>
                          <p:cTn id="32" fill="hold">
                            <p:stCondLst>
                              <p:cond delay="0"/>
                            </p:stCondLst>
                            <p:childTnLst>
                              <p:par>
                                <p:cTn id="33" presetID="27" presetClass="entr" presetSubtype="0" fill="hold" grpId="0" nodeType="clickEffect">
                                  <p:stCondLst>
                                    <p:cond delay="0"/>
                                  </p:stCondLst>
                                  <p:iterate type="lt">
                                    <p:tmPct val="50000"/>
                                  </p:iterate>
                                  <p:childTnLst>
                                    <p:set>
                                      <p:cBhvr>
                                        <p:cTn id="34" dur="1" fill="hold">
                                          <p:stCondLst>
                                            <p:cond delay="0"/>
                                          </p:stCondLst>
                                        </p:cTn>
                                        <p:tgtEl>
                                          <p:spTgt spid="3">
                                            <p:txEl>
                                              <p:pRg st="4" end="4"/>
                                            </p:txEl>
                                          </p:spTgt>
                                        </p:tgtEl>
                                        <p:attrNameLst>
                                          <p:attrName>style.visibility</p:attrName>
                                        </p:attrNameLst>
                                      </p:cBhvr>
                                      <p:to>
                                        <p:strVal val="visible"/>
                                      </p:to>
                                    </p:set>
                                    <p:anim calcmode="discrete" valueType="clr">
                                      <p:cBhvr override="childStyle">
                                        <p:cTn id="35" dur="80"/>
                                        <p:tgtEl>
                                          <p:spTgt spid="3">
                                            <p:txEl>
                                              <p:pRg st="4" end="4"/>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36" dur="80"/>
                                        <p:tgtEl>
                                          <p:spTgt spid="3">
                                            <p:txEl>
                                              <p:pRg st="4" end="4"/>
                                            </p:txEl>
                                          </p:spTgt>
                                        </p:tgtEl>
                                        <p:attrNameLst>
                                          <p:attrName>fillcolor</p:attrName>
                                        </p:attrNameLst>
                                      </p:cBhvr>
                                      <p:tavLst>
                                        <p:tav tm="0">
                                          <p:val>
                                            <p:clrVal>
                                              <a:schemeClr val="accent2"/>
                                            </p:clrVal>
                                          </p:val>
                                        </p:tav>
                                        <p:tav tm="50000">
                                          <p:val>
                                            <p:clrVal>
                                              <a:schemeClr val="hlink"/>
                                            </p:clrVal>
                                          </p:val>
                                        </p:tav>
                                      </p:tavLst>
                                    </p:anim>
                                    <p:set>
                                      <p:cBhvr>
                                        <p:cTn id="37" dur="80"/>
                                        <p:tgtEl>
                                          <p:spTgt spid="3">
                                            <p:txEl>
                                              <p:pRg st="4" end="4"/>
                                            </p:txEl>
                                          </p:spTgt>
                                        </p:tgtEl>
                                        <p:attrNameLst>
                                          <p:attrName>fill.type</p:attrName>
                                        </p:attrNameLst>
                                      </p:cBhvr>
                                      <p:to>
                                        <p:strVal val="solid"/>
                                      </p:to>
                                    </p:set>
                                  </p:childTnLst>
                                </p:cTn>
                              </p:par>
                            </p:childTnLst>
                          </p:cTn>
                        </p:par>
                      </p:childTnLst>
                    </p:cTn>
                  </p:par>
                  <p:par>
                    <p:cTn id="38" fill="hold">
                      <p:stCondLst>
                        <p:cond delay="indefinite"/>
                      </p:stCondLst>
                      <p:childTnLst>
                        <p:par>
                          <p:cTn id="39" fill="hold">
                            <p:stCondLst>
                              <p:cond delay="0"/>
                            </p:stCondLst>
                            <p:childTnLst>
                              <p:par>
                                <p:cTn id="40" presetID="27" presetClass="entr" presetSubtype="0" fill="hold" grpId="0" nodeType="clickEffect">
                                  <p:stCondLst>
                                    <p:cond delay="0"/>
                                  </p:stCondLst>
                                  <p:iterate type="lt">
                                    <p:tmPct val="50000"/>
                                  </p:iterate>
                                  <p:childTnLst>
                                    <p:set>
                                      <p:cBhvr>
                                        <p:cTn id="41" dur="1" fill="hold">
                                          <p:stCondLst>
                                            <p:cond delay="0"/>
                                          </p:stCondLst>
                                        </p:cTn>
                                        <p:tgtEl>
                                          <p:spTgt spid="3">
                                            <p:txEl>
                                              <p:pRg st="5" end="5"/>
                                            </p:txEl>
                                          </p:spTgt>
                                        </p:tgtEl>
                                        <p:attrNameLst>
                                          <p:attrName>style.visibility</p:attrName>
                                        </p:attrNameLst>
                                      </p:cBhvr>
                                      <p:to>
                                        <p:strVal val="visible"/>
                                      </p:to>
                                    </p:set>
                                    <p:anim calcmode="discrete" valueType="clr">
                                      <p:cBhvr override="childStyle">
                                        <p:cTn id="42" dur="80"/>
                                        <p:tgtEl>
                                          <p:spTgt spid="3">
                                            <p:txEl>
                                              <p:pRg st="5" end="5"/>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43" dur="80"/>
                                        <p:tgtEl>
                                          <p:spTgt spid="3">
                                            <p:txEl>
                                              <p:pRg st="5" end="5"/>
                                            </p:txEl>
                                          </p:spTgt>
                                        </p:tgtEl>
                                        <p:attrNameLst>
                                          <p:attrName>fillcolor</p:attrName>
                                        </p:attrNameLst>
                                      </p:cBhvr>
                                      <p:tavLst>
                                        <p:tav tm="0">
                                          <p:val>
                                            <p:clrVal>
                                              <a:schemeClr val="accent2"/>
                                            </p:clrVal>
                                          </p:val>
                                        </p:tav>
                                        <p:tav tm="50000">
                                          <p:val>
                                            <p:clrVal>
                                              <a:schemeClr val="hlink"/>
                                            </p:clrVal>
                                          </p:val>
                                        </p:tav>
                                      </p:tavLst>
                                    </p:anim>
                                    <p:set>
                                      <p:cBhvr>
                                        <p:cTn id="44" dur="80"/>
                                        <p:tgtEl>
                                          <p:spTgt spid="3">
                                            <p:txEl>
                                              <p:pRg st="5" end="5"/>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44624"/>
            <a:ext cx="8686800" cy="864096"/>
          </a:xfrm>
        </p:spPr>
        <p:txBody>
          <a:bodyPr>
            <a:normAutofit/>
          </a:bodyPr>
          <a:lstStyle/>
          <a:p>
            <a:pPr algn="ctr"/>
            <a:r>
              <a:rPr lang="en-US" sz="3800" b="1" u="sng" dirty="0" smtClean="0"/>
              <a:t>2 </a:t>
            </a:r>
            <a:r>
              <a:rPr lang="en-US" sz="3800" b="1" u="sng" dirty="0" err="1" smtClean="0"/>
              <a:t>Esdras</a:t>
            </a:r>
            <a:r>
              <a:rPr lang="en-US" sz="3800" b="1" u="sng" dirty="0" smtClean="0"/>
              <a:t> 7:37-44</a:t>
            </a:r>
            <a:endParaRPr lang="en-US" sz="3800" b="1" u="sng" dirty="0"/>
          </a:p>
        </p:txBody>
      </p:sp>
      <p:sp>
        <p:nvSpPr>
          <p:cNvPr id="3" name="Content Placeholder 2"/>
          <p:cNvSpPr>
            <a:spLocks noGrp="1"/>
          </p:cNvSpPr>
          <p:nvPr>
            <p:ph idx="1"/>
          </p:nvPr>
        </p:nvSpPr>
        <p:spPr>
          <a:xfrm>
            <a:off x="179512" y="908720"/>
            <a:ext cx="8964488" cy="5949280"/>
          </a:xfrm>
        </p:spPr>
        <p:txBody>
          <a:bodyPr>
            <a:noAutofit/>
          </a:bodyPr>
          <a:lstStyle/>
          <a:p>
            <a:pPr marL="0" indent="0">
              <a:buNone/>
            </a:pPr>
            <a:r>
              <a:rPr lang="en-US" sz="3200" dirty="0" smtClean="0"/>
              <a:t> dew, 42 or noon or night, or dawn or shining or brightness or light, but only the splendor of the glory of the Most High, by which </a:t>
            </a:r>
            <a:r>
              <a:rPr lang="en-US" sz="3200" dirty="0" smtClean="0">
                <a:solidFill>
                  <a:srgbClr val="FFFF00"/>
                </a:solidFill>
              </a:rPr>
              <a:t>all shall see what has been destined</a:t>
            </a:r>
            <a:r>
              <a:rPr lang="en-US" sz="3200" dirty="0" smtClean="0"/>
              <a:t>. 43 It will last as though for a week of years. 44 This is my judgment and its prescribed order; and to you alone I have shown these things.</a:t>
            </a:r>
            <a:endParaRPr lang="en-US" sz="3200" dirty="0"/>
          </a:p>
        </p:txBody>
      </p:sp>
    </p:spTree>
  </p:cSld>
  <p:clrMapOvr>
    <a:masterClrMapping/>
  </p:clrMapOvr>
  <p:transition>
    <p:pull/>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44624"/>
            <a:ext cx="8686800" cy="864096"/>
          </a:xfrm>
        </p:spPr>
        <p:txBody>
          <a:bodyPr>
            <a:normAutofit/>
          </a:bodyPr>
          <a:lstStyle/>
          <a:p>
            <a:pPr algn="ctr"/>
            <a:r>
              <a:rPr lang="en-US" sz="3800" b="1" u="sng" dirty="0" smtClean="0"/>
              <a:t>Revelation 6:12-17</a:t>
            </a:r>
            <a:endParaRPr lang="en-US" sz="3800" b="1" u="sng" dirty="0"/>
          </a:p>
        </p:txBody>
      </p:sp>
      <p:sp>
        <p:nvSpPr>
          <p:cNvPr id="3" name="Content Placeholder 2"/>
          <p:cNvSpPr>
            <a:spLocks noGrp="1"/>
          </p:cNvSpPr>
          <p:nvPr>
            <p:ph idx="1"/>
          </p:nvPr>
        </p:nvSpPr>
        <p:spPr>
          <a:xfrm>
            <a:off x="179512" y="908720"/>
            <a:ext cx="8964488" cy="5949280"/>
          </a:xfrm>
        </p:spPr>
        <p:txBody>
          <a:bodyPr>
            <a:noAutofit/>
          </a:bodyPr>
          <a:lstStyle/>
          <a:p>
            <a:pPr marL="0" indent="0">
              <a:buNone/>
            </a:pPr>
            <a:r>
              <a:rPr lang="en-US" sz="3200" baseline="30000" dirty="0" smtClean="0"/>
              <a:t>12</a:t>
            </a:r>
            <a:r>
              <a:rPr lang="en-US" sz="3200" dirty="0" smtClean="0"/>
              <a:t> I looked when He broke the sixth seal, and there was a great earthquake; and the sun became black as sackcloth made of hair, and the whole moon became like blood; </a:t>
            </a:r>
            <a:r>
              <a:rPr lang="en-US" sz="3200" baseline="30000" dirty="0" smtClean="0"/>
              <a:t>13</a:t>
            </a:r>
            <a:r>
              <a:rPr lang="en-US" sz="3200" dirty="0" smtClean="0"/>
              <a:t> and the stars of the sky fell to the earth, as a fig tree casts its unripe figs when shaken by a great wind. </a:t>
            </a:r>
            <a:r>
              <a:rPr lang="en-US" sz="3200" baseline="30000" dirty="0" smtClean="0"/>
              <a:t>14</a:t>
            </a:r>
            <a:r>
              <a:rPr lang="en-US" sz="3200" dirty="0" smtClean="0"/>
              <a:t> The sky was split apart like a scroll when it is rolled up, and every mountain and island were moved out of their places. </a:t>
            </a:r>
            <a:r>
              <a:rPr lang="en-US" sz="3200" baseline="30000" dirty="0" smtClean="0"/>
              <a:t>15</a:t>
            </a:r>
            <a:r>
              <a:rPr lang="en-US" sz="3200" dirty="0" smtClean="0"/>
              <a:t> Then the </a:t>
            </a:r>
            <a:r>
              <a:rPr lang="en-US" sz="3200" dirty="0" smtClean="0">
                <a:solidFill>
                  <a:srgbClr val="FFFF00"/>
                </a:solidFill>
              </a:rPr>
              <a:t>kings</a:t>
            </a:r>
            <a:r>
              <a:rPr lang="en-US" sz="3200" dirty="0" smtClean="0"/>
              <a:t> of the earth and the </a:t>
            </a:r>
            <a:r>
              <a:rPr lang="en-US" sz="3200" dirty="0" smtClean="0">
                <a:solidFill>
                  <a:srgbClr val="FFFF00"/>
                </a:solidFill>
              </a:rPr>
              <a:t>great men </a:t>
            </a:r>
            <a:r>
              <a:rPr lang="en-US" sz="3200" dirty="0" smtClean="0"/>
              <a:t>and the </a:t>
            </a:r>
            <a:r>
              <a:rPr lang="en-US" sz="3200" dirty="0" smtClean="0">
                <a:solidFill>
                  <a:srgbClr val="FFFF00"/>
                </a:solidFill>
              </a:rPr>
              <a:t>commanders </a:t>
            </a:r>
            <a:r>
              <a:rPr lang="en-US" sz="3200" dirty="0" smtClean="0"/>
              <a:t>and the </a:t>
            </a:r>
            <a:r>
              <a:rPr lang="en-US" sz="3200" dirty="0" smtClean="0">
                <a:solidFill>
                  <a:srgbClr val="FFFF00"/>
                </a:solidFill>
              </a:rPr>
              <a:t>rich</a:t>
            </a:r>
            <a:r>
              <a:rPr lang="en-US" sz="3200" dirty="0" smtClean="0"/>
              <a:t> and the </a:t>
            </a:r>
            <a:r>
              <a:rPr lang="en-US" sz="3200" dirty="0" smtClean="0">
                <a:solidFill>
                  <a:srgbClr val="FFFF00"/>
                </a:solidFill>
              </a:rPr>
              <a:t>strong</a:t>
            </a:r>
            <a:r>
              <a:rPr lang="en-US" sz="3200" dirty="0" smtClean="0"/>
              <a:t> and </a:t>
            </a:r>
            <a:r>
              <a:rPr lang="en-US" sz="3200" dirty="0" smtClean="0">
                <a:solidFill>
                  <a:srgbClr val="FFFF00"/>
                </a:solidFill>
              </a:rPr>
              <a:t>every slave and free man</a:t>
            </a:r>
            <a:r>
              <a:rPr lang="en-US" sz="3200" dirty="0" smtClean="0"/>
              <a:t> </a:t>
            </a:r>
            <a:r>
              <a:rPr lang="en-US" sz="3200" dirty="0" smtClean="0">
                <a:solidFill>
                  <a:srgbClr val="FFFF00"/>
                </a:solidFill>
              </a:rPr>
              <a:t>hid themselves</a:t>
            </a:r>
            <a:r>
              <a:rPr lang="en-US" sz="3200" dirty="0" smtClean="0"/>
              <a:t> in the caves and among </a:t>
            </a:r>
            <a:r>
              <a:rPr lang="en-US" sz="3200" dirty="0" smtClean="0"/>
              <a:t>the</a:t>
            </a:r>
            <a:endParaRPr lang="en-US" sz="3200" dirty="0"/>
          </a:p>
        </p:txBody>
      </p:sp>
    </p:spTree>
  </p:cSld>
  <p:clrMapOvr>
    <a:masterClrMapping/>
  </p:clrMapOvr>
  <p:transition>
    <p:pull/>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44624"/>
            <a:ext cx="8686800" cy="864096"/>
          </a:xfrm>
        </p:spPr>
        <p:txBody>
          <a:bodyPr>
            <a:normAutofit/>
          </a:bodyPr>
          <a:lstStyle/>
          <a:p>
            <a:pPr algn="ctr"/>
            <a:r>
              <a:rPr lang="en-US" sz="3800" b="1" u="sng" dirty="0" smtClean="0"/>
              <a:t>Revelation 6:12-17</a:t>
            </a:r>
            <a:endParaRPr lang="en-US" sz="3800" b="1" u="sng" dirty="0"/>
          </a:p>
        </p:txBody>
      </p:sp>
      <p:sp>
        <p:nvSpPr>
          <p:cNvPr id="3" name="Content Placeholder 2"/>
          <p:cNvSpPr>
            <a:spLocks noGrp="1"/>
          </p:cNvSpPr>
          <p:nvPr>
            <p:ph idx="1"/>
          </p:nvPr>
        </p:nvSpPr>
        <p:spPr>
          <a:xfrm>
            <a:off x="179512" y="908720"/>
            <a:ext cx="8964488" cy="5949280"/>
          </a:xfrm>
        </p:spPr>
        <p:txBody>
          <a:bodyPr>
            <a:noAutofit/>
          </a:bodyPr>
          <a:lstStyle/>
          <a:p>
            <a:pPr marL="0" indent="0">
              <a:buNone/>
            </a:pPr>
            <a:r>
              <a:rPr lang="en-US" sz="3200" dirty="0" smtClean="0"/>
              <a:t>rocks of the mountains; </a:t>
            </a:r>
            <a:r>
              <a:rPr lang="en-US" sz="3200" baseline="30000" dirty="0" smtClean="0"/>
              <a:t>16</a:t>
            </a:r>
            <a:r>
              <a:rPr lang="en-US" sz="3200" dirty="0" smtClean="0"/>
              <a:t> and they said to the mountains and to the rocks, “Fall on us and </a:t>
            </a:r>
            <a:r>
              <a:rPr lang="en-US" sz="3200" dirty="0" smtClean="0">
                <a:solidFill>
                  <a:srgbClr val="FFFF00"/>
                </a:solidFill>
              </a:rPr>
              <a:t>hide us</a:t>
            </a:r>
            <a:r>
              <a:rPr lang="en-US" sz="3200" dirty="0" smtClean="0"/>
              <a:t> from the presence of Him who sits on the throne, and from the wrath of the Lamb; </a:t>
            </a:r>
            <a:r>
              <a:rPr lang="en-US" sz="3200" baseline="30000" dirty="0" smtClean="0"/>
              <a:t>17</a:t>
            </a:r>
            <a:r>
              <a:rPr lang="en-US" sz="3200" dirty="0" smtClean="0"/>
              <a:t> for </a:t>
            </a:r>
            <a:r>
              <a:rPr lang="en-US" sz="3200" dirty="0" smtClean="0">
                <a:solidFill>
                  <a:srgbClr val="FFFF00"/>
                </a:solidFill>
              </a:rPr>
              <a:t>the great day of their wrath has come</a:t>
            </a:r>
            <a:r>
              <a:rPr lang="en-US" sz="3200" dirty="0" smtClean="0"/>
              <a:t>, and who is able to stand?” </a:t>
            </a:r>
            <a:endParaRPr lang="en-US" sz="3200" dirty="0"/>
          </a:p>
        </p:txBody>
      </p:sp>
    </p:spTree>
  </p:cSld>
  <p:clrMapOvr>
    <a:masterClrMapping/>
  </p:clrMapOvr>
  <p:transition>
    <p:pull/>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7467600" cy="1052736"/>
          </a:xfrm>
        </p:spPr>
        <p:txBody>
          <a:bodyPr>
            <a:normAutofit/>
          </a:bodyPr>
          <a:lstStyle/>
          <a:p>
            <a:r>
              <a:rPr lang="en-US" b="1" dirty="0" smtClean="0"/>
              <a:t>What Should We Expect?</a:t>
            </a:r>
            <a:endParaRPr lang="en-US" b="1" dirty="0"/>
          </a:p>
        </p:txBody>
      </p:sp>
      <p:sp>
        <p:nvSpPr>
          <p:cNvPr id="3" name="Content Placeholder 2"/>
          <p:cNvSpPr>
            <a:spLocks noGrp="1"/>
          </p:cNvSpPr>
          <p:nvPr>
            <p:ph idx="1"/>
          </p:nvPr>
        </p:nvSpPr>
        <p:spPr>
          <a:xfrm>
            <a:off x="457200" y="1052736"/>
            <a:ext cx="8686800" cy="4896544"/>
          </a:xfrm>
        </p:spPr>
        <p:txBody>
          <a:bodyPr>
            <a:normAutofit/>
          </a:bodyPr>
          <a:lstStyle/>
          <a:p>
            <a:pPr>
              <a:spcBef>
                <a:spcPts val="1800"/>
              </a:spcBef>
            </a:pPr>
            <a:r>
              <a:rPr lang="en-US" sz="3600" dirty="0" smtClean="0"/>
              <a:t>An apocalypse </a:t>
            </a:r>
            <a:r>
              <a:rPr lang="en-US" sz="3600" dirty="0" smtClean="0">
                <a:solidFill>
                  <a:srgbClr val="FFFF00"/>
                </a:solidFill>
              </a:rPr>
              <a:t>discloses a reality on two levels</a:t>
            </a:r>
            <a:r>
              <a:rPr lang="en-US" sz="3600" dirty="0" smtClean="0"/>
              <a:t>.</a:t>
            </a:r>
          </a:p>
          <a:p>
            <a:pPr>
              <a:spcBef>
                <a:spcPts val="1800"/>
              </a:spcBef>
            </a:pPr>
            <a:r>
              <a:rPr lang="en-US" sz="3600" dirty="0" smtClean="0"/>
              <a:t>An apocalypse </a:t>
            </a:r>
            <a:r>
              <a:rPr lang="en-US" sz="3600" dirty="0" smtClean="0">
                <a:solidFill>
                  <a:srgbClr val="FFFF00"/>
                </a:solidFill>
              </a:rPr>
              <a:t>reveals God’s judgment</a:t>
            </a:r>
            <a:r>
              <a:rPr lang="en-US" sz="3600" dirty="0" smtClean="0"/>
              <a:t>.</a:t>
            </a:r>
          </a:p>
          <a:p>
            <a:pPr>
              <a:spcBef>
                <a:spcPts val="1800"/>
              </a:spcBef>
            </a:pPr>
            <a:r>
              <a:rPr lang="en-US" sz="3600" dirty="0" smtClean="0"/>
              <a:t>An Apocalypse </a:t>
            </a:r>
            <a:r>
              <a:rPr lang="en-US" sz="3600" dirty="0" smtClean="0">
                <a:solidFill>
                  <a:srgbClr val="FFFF00"/>
                </a:solidFill>
              </a:rPr>
              <a:t>gives God’s people the proper perspective and hope</a:t>
            </a:r>
            <a:r>
              <a:rPr lang="en-US" sz="3600" dirty="0" smtClean="0"/>
              <a:t>.</a:t>
            </a:r>
          </a:p>
          <a:p>
            <a:pPr>
              <a:spcBef>
                <a:spcPts val="1800"/>
              </a:spcBef>
            </a:pPr>
            <a:endParaRPr lang="en-US" sz="3600" dirty="0" smtClean="0"/>
          </a:p>
        </p:txBody>
      </p:sp>
      <p:sp>
        <p:nvSpPr>
          <p:cNvPr id="4" name="Title 1"/>
          <p:cNvSpPr txBox="1">
            <a:spLocks/>
          </p:cNvSpPr>
          <p:nvPr/>
        </p:nvSpPr>
        <p:spPr>
          <a:xfrm>
            <a:off x="0" y="5949280"/>
            <a:ext cx="9144000" cy="864096"/>
          </a:xfrm>
          <a:prstGeom prst="rect">
            <a:avLst/>
          </a:prstGeom>
          <a:solidFill>
            <a:schemeClr val="bg1">
              <a:alpha val="80000"/>
            </a:schemeClr>
          </a:solidFill>
        </p:spPr>
        <p:txBody>
          <a:bodyPr vert="horz" lIns="45720" rIns="45720" anchor="ctr">
            <a:normAutofit/>
          </a:bodyPr>
          <a:lstStyle/>
          <a:p>
            <a:pPr lvl="0" algn="ctr">
              <a:spcBef>
                <a:spcPct val="0"/>
              </a:spcBef>
            </a:pPr>
            <a:r>
              <a:rPr lang="en-US" sz="4500" b="1" cap="all" dirty="0" smtClean="0">
                <a:ln w="5000" cmpd="sng">
                  <a:solidFill>
                    <a:srgbClr val="6EA0B0">
                      <a:tint val="80000"/>
                      <a:shade val="99000"/>
                      <a:satMod val="500000"/>
                    </a:srgbClr>
                  </a:solidFill>
                  <a:prstDash val="solid"/>
                </a:ln>
                <a:gradFill>
                  <a:gsLst>
                    <a:gs pos="0">
                      <a:srgbClr val="6EA0B0">
                        <a:tint val="63000"/>
                        <a:satMod val="255000"/>
                      </a:srgbClr>
                    </a:gs>
                    <a:gs pos="9000">
                      <a:srgbClr val="6EA0B0">
                        <a:tint val="63000"/>
                        <a:satMod val="255000"/>
                      </a:srgbClr>
                    </a:gs>
                    <a:gs pos="53000">
                      <a:srgbClr val="6EA0B0">
                        <a:shade val="60000"/>
                        <a:satMod val="100000"/>
                      </a:srgbClr>
                    </a:gs>
                    <a:gs pos="90000">
                      <a:srgbClr val="6EA0B0">
                        <a:tint val="63000"/>
                        <a:satMod val="255000"/>
                      </a:srgbClr>
                    </a:gs>
                    <a:gs pos="100000">
                      <a:srgbClr val="6EA0B0">
                        <a:tint val="63000"/>
                        <a:satMod val="255000"/>
                      </a:srgbClr>
                    </a:gs>
                  </a:gsLst>
                  <a:lin ang="5400000"/>
                </a:gradFill>
                <a:effectLst>
                  <a:outerShdw blurRad="50800" dist="38100" dir="5400000" algn="t" rotWithShape="0">
                    <a:prstClr val="black">
                      <a:alpha val="50000"/>
                    </a:prstClr>
                  </a:outerShdw>
                </a:effectLst>
                <a:latin typeface="Franklin Gothic Book"/>
                <a:ea typeface="+mj-ea"/>
                <a:cs typeface="+mj-cs"/>
              </a:rPr>
              <a:t>Apocalyptic </a:t>
            </a:r>
            <a:r>
              <a:rPr lang="en-US" sz="4500" b="1" cap="all" dirty="0" smtClean="0">
                <a:ln w="5000" cmpd="sng">
                  <a:solidFill>
                    <a:srgbClr val="6EA0B0">
                      <a:tint val="80000"/>
                      <a:shade val="99000"/>
                      <a:satMod val="500000"/>
                    </a:srgbClr>
                  </a:solidFill>
                  <a:prstDash val="solid"/>
                </a:ln>
                <a:gradFill>
                  <a:gsLst>
                    <a:gs pos="0">
                      <a:srgbClr val="6EA0B0">
                        <a:tint val="63000"/>
                        <a:satMod val="255000"/>
                      </a:srgbClr>
                    </a:gs>
                    <a:gs pos="9000">
                      <a:srgbClr val="6EA0B0">
                        <a:tint val="63000"/>
                        <a:satMod val="255000"/>
                      </a:srgbClr>
                    </a:gs>
                    <a:gs pos="53000">
                      <a:srgbClr val="6EA0B0">
                        <a:shade val="60000"/>
                        <a:satMod val="100000"/>
                      </a:srgbClr>
                    </a:gs>
                    <a:gs pos="90000">
                      <a:srgbClr val="6EA0B0">
                        <a:tint val="63000"/>
                        <a:satMod val="255000"/>
                      </a:srgbClr>
                    </a:gs>
                    <a:gs pos="100000">
                      <a:srgbClr val="6EA0B0">
                        <a:tint val="63000"/>
                        <a:satMod val="255000"/>
                      </a:srgbClr>
                    </a:gs>
                  </a:gsLst>
                  <a:lin ang="5400000"/>
                </a:gradFill>
                <a:effectLst>
                  <a:outerShdw blurRad="50800" dist="38100" dir="5400000" algn="t" rotWithShape="0">
                    <a:prstClr val="black">
                      <a:alpha val="50000"/>
                    </a:prstClr>
                  </a:outerShdw>
                </a:effectLst>
                <a:latin typeface="Franklin Gothic Book"/>
                <a:ea typeface="+mj-ea"/>
                <a:cs typeface="+mj-cs"/>
              </a:rPr>
              <a:t>Literature</a:t>
            </a:r>
            <a:endParaRPr kumimoji="0" lang="en-US" sz="4500" b="0" i="0" u="none" strike="noStrike" kern="1200" cap="none" spc="0" normalizeH="0" baseline="0" noProof="0" dirty="0">
              <a:ln>
                <a:noFill/>
              </a:ln>
              <a:solidFill>
                <a:schemeClr val="tx1"/>
              </a:solidFill>
              <a:effectLst/>
              <a:uLnTx/>
              <a:uFillTx/>
              <a:latin typeface="+mj-lt"/>
              <a:ea typeface="+mj-ea"/>
              <a:cs typeface="+mj-cs"/>
            </a:endParaRPr>
          </a:p>
        </p:txBody>
      </p:sp>
    </p:spTree>
  </p:cSld>
  <p:clrMapOvr>
    <a:masterClrMapping/>
  </p:clrMapOvr>
  <p:transition>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7" presetClass="entr" presetSubtype="0" fill="hold" nodeType="afterEffect">
                                  <p:stCondLst>
                                    <p:cond delay="0"/>
                                  </p:stCondLst>
                                  <p:iterate type="lt">
                                    <p:tmPct val="50000"/>
                                  </p:iterate>
                                  <p:childTnLst>
                                    <p:set>
                                      <p:cBhvr>
                                        <p:cTn id="6" dur="1" fill="hold">
                                          <p:stCondLst>
                                            <p:cond delay="0"/>
                                          </p:stCondLst>
                                        </p:cTn>
                                        <p:tgtEl>
                                          <p:spTgt spid="3">
                                            <p:txEl>
                                              <p:pRg st="2" end="2"/>
                                            </p:txEl>
                                          </p:spTgt>
                                        </p:tgtEl>
                                        <p:attrNameLst>
                                          <p:attrName>style.visibility</p:attrName>
                                        </p:attrNameLst>
                                      </p:cBhvr>
                                      <p:to>
                                        <p:strVal val="visible"/>
                                      </p:to>
                                    </p:set>
                                    <p:anim calcmode="discrete" valueType="clr">
                                      <p:cBhvr override="childStyle">
                                        <p:cTn id="7" dur="80"/>
                                        <p:tgtEl>
                                          <p:spTgt spid="3">
                                            <p:txEl>
                                              <p:pRg st="2" end="2"/>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3">
                                            <p:txEl>
                                              <p:pRg st="2" end="2"/>
                                            </p:txEl>
                                          </p:spTgt>
                                        </p:tgtEl>
                                        <p:attrNameLst>
                                          <p:attrName>fillcolor</p:attrName>
                                        </p:attrNameLst>
                                      </p:cBhvr>
                                      <p:tavLst>
                                        <p:tav tm="0">
                                          <p:val>
                                            <p:clrVal>
                                              <a:schemeClr val="accent2"/>
                                            </p:clrVal>
                                          </p:val>
                                        </p:tav>
                                        <p:tav tm="50000">
                                          <p:val>
                                            <p:clrVal>
                                              <a:schemeClr val="hlink"/>
                                            </p:clrVal>
                                          </p:val>
                                        </p:tav>
                                      </p:tavLst>
                                    </p:anim>
                                    <p:set>
                                      <p:cBhvr>
                                        <p:cTn id="9" dur="80"/>
                                        <p:tgtEl>
                                          <p:spTgt spid="3">
                                            <p:txEl>
                                              <p:pRg st="2" end="2"/>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44624"/>
            <a:ext cx="8686800" cy="864096"/>
          </a:xfrm>
        </p:spPr>
        <p:txBody>
          <a:bodyPr>
            <a:normAutofit/>
          </a:bodyPr>
          <a:lstStyle/>
          <a:p>
            <a:pPr algn="ctr"/>
            <a:r>
              <a:rPr lang="en-US" sz="3800" b="1" u="sng" dirty="0" smtClean="0"/>
              <a:t>Revelation 20:11-21:8</a:t>
            </a:r>
            <a:endParaRPr lang="en-US" sz="3800" b="1" u="sng" dirty="0"/>
          </a:p>
        </p:txBody>
      </p:sp>
      <p:sp>
        <p:nvSpPr>
          <p:cNvPr id="3" name="Content Placeholder 2"/>
          <p:cNvSpPr>
            <a:spLocks noGrp="1"/>
          </p:cNvSpPr>
          <p:nvPr>
            <p:ph idx="1"/>
          </p:nvPr>
        </p:nvSpPr>
        <p:spPr>
          <a:xfrm>
            <a:off x="179512" y="908720"/>
            <a:ext cx="8964488" cy="5949280"/>
          </a:xfrm>
        </p:spPr>
        <p:txBody>
          <a:bodyPr>
            <a:noAutofit/>
          </a:bodyPr>
          <a:lstStyle/>
          <a:p>
            <a:pPr marL="0" indent="0">
              <a:buNone/>
            </a:pPr>
            <a:r>
              <a:rPr lang="en-US" sz="3200" baseline="30000" dirty="0" smtClean="0"/>
              <a:t>11</a:t>
            </a:r>
            <a:r>
              <a:rPr lang="en-US" sz="3200" dirty="0" smtClean="0"/>
              <a:t> Then I saw a great white throne and Him who sat upon it, from whose presence earth and heaven fled away, and no place was found for them. </a:t>
            </a:r>
            <a:r>
              <a:rPr lang="en-US" sz="3200" baseline="30000" dirty="0" smtClean="0"/>
              <a:t>12</a:t>
            </a:r>
            <a:r>
              <a:rPr lang="en-US" sz="3200" dirty="0" smtClean="0"/>
              <a:t> And </a:t>
            </a:r>
            <a:r>
              <a:rPr lang="en-US" sz="3200" dirty="0" smtClean="0">
                <a:solidFill>
                  <a:srgbClr val="FFFF00"/>
                </a:solidFill>
              </a:rPr>
              <a:t>I saw the dead, the great and the small, standing before the throne</a:t>
            </a:r>
            <a:r>
              <a:rPr lang="en-US" sz="3200" dirty="0" smtClean="0"/>
              <a:t>, and books were opened; and another book was opened, which is </a:t>
            </a:r>
            <a:r>
              <a:rPr lang="en-US" sz="3200" i="1" dirty="0" smtClean="0"/>
              <a:t>the book </a:t>
            </a:r>
            <a:r>
              <a:rPr lang="en-US" sz="3200" dirty="0" smtClean="0"/>
              <a:t>of life; and the dead were judged from the things which were written in the books, according to their deeds. </a:t>
            </a:r>
            <a:r>
              <a:rPr lang="en-US" sz="3200" baseline="30000" dirty="0" smtClean="0"/>
              <a:t>13</a:t>
            </a:r>
            <a:r>
              <a:rPr lang="en-US" sz="3200" dirty="0" smtClean="0"/>
              <a:t> And the sea gave up the dead which were in it, and death and Hades gave up the dead which were in them; and they were judged, every one </a:t>
            </a:r>
            <a:r>
              <a:rPr lang="en-US" sz="3200" i="1" dirty="0" smtClean="0"/>
              <a:t>of </a:t>
            </a:r>
            <a:r>
              <a:rPr lang="en-US" sz="3200" i="1" dirty="0" smtClean="0"/>
              <a:t>them</a:t>
            </a:r>
            <a:endParaRPr lang="en-US" sz="3200" dirty="0"/>
          </a:p>
        </p:txBody>
      </p:sp>
    </p:spTree>
  </p:cSld>
  <p:clrMapOvr>
    <a:masterClrMapping/>
  </p:clrMapOvr>
  <p:transition>
    <p:pull/>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44624"/>
            <a:ext cx="8686800" cy="864096"/>
          </a:xfrm>
        </p:spPr>
        <p:txBody>
          <a:bodyPr>
            <a:normAutofit/>
          </a:bodyPr>
          <a:lstStyle/>
          <a:p>
            <a:pPr algn="ctr"/>
            <a:r>
              <a:rPr lang="en-US" sz="3800" b="1" u="sng" dirty="0" smtClean="0"/>
              <a:t>Revelation 20:11-21:8</a:t>
            </a:r>
            <a:endParaRPr lang="en-US" sz="3800" b="1" u="sng" dirty="0"/>
          </a:p>
        </p:txBody>
      </p:sp>
      <p:sp>
        <p:nvSpPr>
          <p:cNvPr id="3" name="Content Placeholder 2"/>
          <p:cNvSpPr>
            <a:spLocks noGrp="1"/>
          </p:cNvSpPr>
          <p:nvPr>
            <p:ph idx="1"/>
          </p:nvPr>
        </p:nvSpPr>
        <p:spPr>
          <a:xfrm>
            <a:off x="179512" y="908720"/>
            <a:ext cx="8964488" cy="5949280"/>
          </a:xfrm>
        </p:spPr>
        <p:txBody>
          <a:bodyPr>
            <a:noAutofit/>
          </a:bodyPr>
          <a:lstStyle/>
          <a:p>
            <a:pPr marL="0" indent="0">
              <a:buNone/>
            </a:pPr>
            <a:r>
              <a:rPr lang="en-US" sz="3200" dirty="0" smtClean="0"/>
              <a:t>according to their deeds. </a:t>
            </a:r>
            <a:r>
              <a:rPr lang="en-US" sz="3200" baseline="30000" dirty="0" smtClean="0"/>
              <a:t>14</a:t>
            </a:r>
            <a:r>
              <a:rPr lang="en-US" sz="3200" dirty="0" smtClean="0"/>
              <a:t> Then death and Hades were thrown into the lake of fire. This is the second death, the lake of fire. </a:t>
            </a:r>
            <a:r>
              <a:rPr lang="en-US" sz="3200" baseline="30000" dirty="0" smtClean="0"/>
              <a:t>15</a:t>
            </a:r>
            <a:r>
              <a:rPr lang="en-US" sz="3200" dirty="0" smtClean="0"/>
              <a:t> And </a:t>
            </a:r>
            <a:r>
              <a:rPr lang="en-US" sz="3200" dirty="0" smtClean="0">
                <a:solidFill>
                  <a:srgbClr val="FFFF00"/>
                </a:solidFill>
              </a:rPr>
              <a:t>if anyone’s name was not found written in the book of life, he was thrown into the lake of fire. </a:t>
            </a:r>
            <a:r>
              <a:rPr lang="en-US" sz="3200" baseline="30000" dirty="0" smtClean="0"/>
              <a:t>1</a:t>
            </a:r>
            <a:r>
              <a:rPr lang="en-US" sz="3200" dirty="0" smtClean="0"/>
              <a:t> Then I saw a new heaven and a new earth; for the first heaven and the first earth passed away, and there is no longer </a:t>
            </a:r>
            <a:r>
              <a:rPr lang="en-US" sz="3200" i="1" dirty="0" smtClean="0"/>
              <a:t>any </a:t>
            </a:r>
            <a:r>
              <a:rPr lang="en-US" sz="3200" dirty="0" smtClean="0"/>
              <a:t>sea. </a:t>
            </a:r>
            <a:r>
              <a:rPr lang="en-US" sz="3200" baseline="30000" dirty="0" smtClean="0"/>
              <a:t>2</a:t>
            </a:r>
            <a:r>
              <a:rPr lang="en-US" sz="3200" dirty="0" smtClean="0"/>
              <a:t> And I saw the holy city, new Jerusalem, coming down out of heaven from God, made ready as a bride adorned for her husband. </a:t>
            </a:r>
            <a:r>
              <a:rPr lang="en-US" sz="3200" baseline="30000" dirty="0" smtClean="0"/>
              <a:t>3</a:t>
            </a:r>
            <a:r>
              <a:rPr lang="en-US" sz="3200" dirty="0" smtClean="0"/>
              <a:t> And I heard a loud voice from the throne, saying, “Behold, </a:t>
            </a:r>
            <a:r>
              <a:rPr lang="en-US" sz="3200" dirty="0" smtClean="0"/>
              <a:t>the</a:t>
            </a:r>
            <a:endParaRPr lang="en-US" sz="3200" dirty="0"/>
          </a:p>
        </p:txBody>
      </p:sp>
    </p:spTree>
  </p:cSld>
  <p:clrMapOvr>
    <a:masterClrMapping/>
  </p:clrMapOvr>
  <p:transition>
    <p:pull/>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44624"/>
            <a:ext cx="8686800" cy="864096"/>
          </a:xfrm>
        </p:spPr>
        <p:txBody>
          <a:bodyPr>
            <a:normAutofit/>
          </a:bodyPr>
          <a:lstStyle/>
          <a:p>
            <a:pPr algn="ctr"/>
            <a:r>
              <a:rPr lang="en-US" sz="3800" b="1" u="sng" dirty="0" smtClean="0"/>
              <a:t>Revelation 20:11-21:8</a:t>
            </a:r>
            <a:endParaRPr lang="en-US" sz="3800" b="1" u="sng" dirty="0"/>
          </a:p>
        </p:txBody>
      </p:sp>
      <p:sp>
        <p:nvSpPr>
          <p:cNvPr id="3" name="Content Placeholder 2"/>
          <p:cNvSpPr>
            <a:spLocks noGrp="1"/>
          </p:cNvSpPr>
          <p:nvPr>
            <p:ph idx="1"/>
          </p:nvPr>
        </p:nvSpPr>
        <p:spPr>
          <a:xfrm>
            <a:off x="179512" y="908720"/>
            <a:ext cx="8964488" cy="5949280"/>
          </a:xfrm>
        </p:spPr>
        <p:txBody>
          <a:bodyPr>
            <a:noAutofit/>
          </a:bodyPr>
          <a:lstStyle/>
          <a:p>
            <a:pPr marL="0" indent="0">
              <a:buNone/>
            </a:pPr>
            <a:r>
              <a:rPr lang="en-US" sz="3200" dirty="0" smtClean="0"/>
              <a:t>tabernacle of God is among men, and He will dwell among them, and they shall be His people, and God Himself will be among them, </a:t>
            </a:r>
            <a:r>
              <a:rPr lang="en-US" sz="3200" baseline="30000" dirty="0" smtClean="0"/>
              <a:t>4</a:t>
            </a:r>
            <a:r>
              <a:rPr lang="en-US" sz="3200" dirty="0" smtClean="0"/>
              <a:t> and </a:t>
            </a:r>
            <a:r>
              <a:rPr lang="en-US" sz="3200" dirty="0" smtClean="0">
                <a:solidFill>
                  <a:srgbClr val="FFFF00"/>
                </a:solidFill>
              </a:rPr>
              <a:t>He will wipe away every tear from their eyes; and there will no longer be </a:t>
            </a:r>
            <a:r>
              <a:rPr lang="en-US" sz="3200" i="1" dirty="0" smtClean="0">
                <a:solidFill>
                  <a:srgbClr val="FFFF00"/>
                </a:solidFill>
              </a:rPr>
              <a:t>any </a:t>
            </a:r>
            <a:r>
              <a:rPr lang="en-US" sz="3200" dirty="0" smtClean="0">
                <a:solidFill>
                  <a:srgbClr val="FFFF00"/>
                </a:solidFill>
              </a:rPr>
              <a:t>death; there will no longer be </a:t>
            </a:r>
            <a:r>
              <a:rPr lang="en-US" sz="3200" i="1" dirty="0" smtClean="0">
                <a:solidFill>
                  <a:srgbClr val="FFFF00"/>
                </a:solidFill>
              </a:rPr>
              <a:t>any </a:t>
            </a:r>
            <a:r>
              <a:rPr lang="en-US" sz="3200" dirty="0" smtClean="0">
                <a:solidFill>
                  <a:srgbClr val="FFFF00"/>
                </a:solidFill>
              </a:rPr>
              <a:t>mourning, or crying, or pain; the first things have passed away</a:t>
            </a:r>
            <a:r>
              <a:rPr lang="en-US" sz="3200" dirty="0" smtClean="0"/>
              <a:t>.” </a:t>
            </a:r>
            <a:r>
              <a:rPr lang="en-US" sz="3200" baseline="30000" dirty="0" smtClean="0"/>
              <a:t>5</a:t>
            </a:r>
            <a:r>
              <a:rPr lang="en-US" sz="3200" dirty="0" smtClean="0"/>
              <a:t> And He who sits on the throne said, “Behold, I am making all things new.” And He said, “Write, for </a:t>
            </a:r>
            <a:r>
              <a:rPr lang="en-US" sz="3200" dirty="0" smtClean="0">
                <a:solidFill>
                  <a:srgbClr val="FFFF00"/>
                </a:solidFill>
              </a:rPr>
              <a:t>these words are faithful and true</a:t>
            </a:r>
            <a:r>
              <a:rPr lang="en-US" sz="3200" dirty="0" smtClean="0"/>
              <a:t>.” </a:t>
            </a:r>
            <a:r>
              <a:rPr lang="en-US" sz="3200" baseline="30000" dirty="0" smtClean="0"/>
              <a:t>6</a:t>
            </a:r>
            <a:r>
              <a:rPr lang="en-US" sz="3200" dirty="0" smtClean="0"/>
              <a:t> Then He said to me, “It is done. I am the Alpha and the Omega, the beginning and the end. I will give to the one </a:t>
            </a:r>
            <a:r>
              <a:rPr lang="en-US" sz="3200" dirty="0" smtClean="0"/>
              <a:t>who</a:t>
            </a:r>
            <a:endParaRPr lang="en-US" sz="3200" dirty="0"/>
          </a:p>
        </p:txBody>
      </p:sp>
    </p:spTree>
  </p:cSld>
  <p:clrMapOvr>
    <a:masterClrMapping/>
  </p:clrMapOvr>
  <p:transition>
    <p:pull/>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44624"/>
            <a:ext cx="8686800" cy="864096"/>
          </a:xfrm>
        </p:spPr>
        <p:txBody>
          <a:bodyPr>
            <a:normAutofit/>
          </a:bodyPr>
          <a:lstStyle/>
          <a:p>
            <a:pPr algn="ctr"/>
            <a:r>
              <a:rPr lang="en-US" sz="3800" b="1" u="sng" dirty="0" smtClean="0"/>
              <a:t>Revelation 20:11-21:8</a:t>
            </a:r>
            <a:endParaRPr lang="en-US" sz="3800" b="1" u="sng" dirty="0"/>
          </a:p>
        </p:txBody>
      </p:sp>
      <p:sp>
        <p:nvSpPr>
          <p:cNvPr id="3" name="Content Placeholder 2"/>
          <p:cNvSpPr>
            <a:spLocks noGrp="1"/>
          </p:cNvSpPr>
          <p:nvPr>
            <p:ph idx="1"/>
          </p:nvPr>
        </p:nvSpPr>
        <p:spPr>
          <a:xfrm>
            <a:off x="179512" y="908720"/>
            <a:ext cx="8964488" cy="5949280"/>
          </a:xfrm>
        </p:spPr>
        <p:txBody>
          <a:bodyPr>
            <a:noAutofit/>
          </a:bodyPr>
          <a:lstStyle/>
          <a:p>
            <a:pPr marL="0" indent="0">
              <a:buNone/>
            </a:pPr>
            <a:r>
              <a:rPr lang="en-US" sz="3200" dirty="0" smtClean="0"/>
              <a:t>thirsts from the spring of the water of life without cost. </a:t>
            </a:r>
            <a:r>
              <a:rPr lang="en-US" sz="3200" baseline="30000" dirty="0" smtClean="0"/>
              <a:t>7</a:t>
            </a:r>
            <a:r>
              <a:rPr lang="en-US" sz="3200" dirty="0" smtClean="0"/>
              <a:t> “</a:t>
            </a:r>
            <a:r>
              <a:rPr lang="en-US" sz="3200" dirty="0" smtClean="0">
                <a:solidFill>
                  <a:srgbClr val="FFFF00"/>
                </a:solidFill>
              </a:rPr>
              <a:t>He who overcomes will inherit these things</a:t>
            </a:r>
            <a:r>
              <a:rPr lang="en-US" sz="3200" dirty="0" smtClean="0"/>
              <a:t>, and I will be his God and he will be My son. </a:t>
            </a:r>
            <a:r>
              <a:rPr lang="en-US" sz="3200" baseline="30000" dirty="0" smtClean="0"/>
              <a:t>8</a:t>
            </a:r>
            <a:r>
              <a:rPr lang="en-US" sz="3200" dirty="0" smtClean="0"/>
              <a:t> “</a:t>
            </a:r>
            <a:r>
              <a:rPr lang="en-US" sz="3200" dirty="0" smtClean="0">
                <a:solidFill>
                  <a:srgbClr val="FFFF00"/>
                </a:solidFill>
              </a:rPr>
              <a:t>But for </a:t>
            </a:r>
            <a:r>
              <a:rPr lang="en-US" sz="3200" dirty="0" smtClean="0"/>
              <a:t>the cowardly and unbelieving and abominable and murderers and immoral persons and sorcerers and idolaters and all liars, </a:t>
            </a:r>
            <a:r>
              <a:rPr lang="en-US" sz="3200" dirty="0" smtClean="0">
                <a:solidFill>
                  <a:srgbClr val="FFFF00"/>
                </a:solidFill>
              </a:rPr>
              <a:t>their part </a:t>
            </a:r>
            <a:r>
              <a:rPr lang="en-US" sz="3200" i="1" dirty="0" smtClean="0">
                <a:solidFill>
                  <a:srgbClr val="FFFF00"/>
                </a:solidFill>
              </a:rPr>
              <a:t>will be </a:t>
            </a:r>
            <a:r>
              <a:rPr lang="en-US" sz="3200" dirty="0" smtClean="0">
                <a:solidFill>
                  <a:srgbClr val="FFFF00"/>
                </a:solidFill>
              </a:rPr>
              <a:t>in </a:t>
            </a:r>
            <a:r>
              <a:rPr lang="en-US" sz="3200" dirty="0" smtClean="0"/>
              <a:t>the lake that burns with fire and brimstone, which is </a:t>
            </a:r>
            <a:r>
              <a:rPr lang="en-US" sz="3200" dirty="0" smtClean="0">
                <a:solidFill>
                  <a:srgbClr val="FFFF00"/>
                </a:solidFill>
              </a:rPr>
              <a:t>the second death</a:t>
            </a:r>
            <a:r>
              <a:rPr lang="en-US" sz="3200" dirty="0" smtClean="0"/>
              <a:t>.” </a:t>
            </a:r>
            <a:endParaRPr lang="en-US" sz="3200" dirty="0"/>
          </a:p>
        </p:txBody>
      </p:sp>
    </p:spTree>
  </p:cSld>
  <p:clrMapOvr>
    <a:masterClrMapping/>
  </p:clrMapOvr>
  <p:transition>
    <p:pull/>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7467600" cy="1052736"/>
          </a:xfrm>
        </p:spPr>
        <p:txBody>
          <a:bodyPr>
            <a:normAutofit/>
          </a:bodyPr>
          <a:lstStyle/>
          <a:p>
            <a:r>
              <a:rPr lang="en-US" b="1" dirty="0" smtClean="0"/>
              <a:t>What Should We Expect?</a:t>
            </a:r>
            <a:endParaRPr lang="en-US" b="1" dirty="0"/>
          </a:p>
        </p:txBody>
      </p:sp>
      <p:sp>
        <p:nvSpPr>
          <p:cNvPr id="3" name="Content Placeholder 2"/>
          <p:cNvSpPr>
            <a:spLocks noGrp="1"/>
          </p:cNvSpPr>
          <p:nvPr>
            <p:ph idx="1"/>
          </p:nvPr>
        </p:nvSpPr>
        <p:spPr>
          <a:xfrm>
            <a:off x="457200" y="1052736"/>
            <a:ext cx="8686800" cy="4896544"/>
          </a:xfrm>
        </p:spPr>
        <p:txBody>
          <a:bodyPr>
            <a:normAutofit/>
          </a:bodyPr>
          <a:lstStyle/>
          <a:p>
            <a:pPr>
              <a:spcBef>
                <a:spcPts val="1800"/>
              </a:spcBef>
            </a:pPr>
            <a:r>
              <a:rPr lang="en-US" sz="3600" dirty="0" smtClean="0"/>
              <a:t>An apocalypse </a:t>
            </a:r>
            <a:r>
              <a:rPr lang="en-US" sz="3600" dirty="0" smtClean="0">
                <a:solidFill>
                  <a:srgbClr val="FFFF00"/>
                </a:solidFill>
              </a:rPr>
              <a:t>discloses a reality on two levels</a:t>
            </a:r>
            <a:r>
              <a:rPr lang="en-US" sz="3600" dirty="0" smtClean="0"/>
              <a:t>.</a:t>
            </a:r>
          </a:p>
          <a:p>
            <a:pPr>
              <a:spcBef>
                <a:spcPts val="1800"/>
              </a:spcBef>
            </a:pPr>
            <a:r>
              <a:rPr lang="en-US" sz="3600" dirty="0" smtClean="0"/>
              <a:t>An apocalypse </a:t>
            </a:r>
            <a:r>
              <a:rPr lang="en-US" sz="3600" dirty="0" smtClean="0">
                <a:solidFill>
                  <a:srgbClr val="FFFF00"/>
                </a:solidFill>
              </a:rPr>
              <a:t>reveals God’s judgment</a:t>
            </a:r>
            <a:r>
              <a:rPr lang="en-US" sz="3600" dirty="0" smtClean="0"/>
              <a:t>.</a:t>
            </a:r>
          </a:p>
          <a:p>
            <a:pPr>
              <a:spcBef>
                <a:spcPts val="1800"/>
              </a:spcBef>
            </a:pPr>
            <a:r>
              <a:rPr lang="en-US" sz="3600" dirty="0" smtClean="0"/>
              <a:t>An Apocalypse </a:t>
            </a:r>
            <a:r>
              <a:rPr lang="en-US" sz="3600" dirty="0" smtClean="0">
                <a:solidFill>
                  <a:srgbClr val="FFFF00"/>
                </a:solidFill>
              </a:rPr>
              <a:t>gives God’s people the proper perspective and hope</a:t>
            </a:r>
            <a:r>
              <a:rPr lang="en-US" sz="3600" dirty="0" smtClean="0"/>
              <a:t>.</a:t>
            </a:r>
          </a:p>
          <a:p>
            <a:pPr>
              <a:spcBef>
                <a:spcPts val="1800"/>
              </a:spcBef>
            </a:pPr>
            <a:r>
              <a:rPr lang="en-US" sz="3600" dirty="0" smtClean="0"/>
              <a:t>An apocalypse </a:t>
            </a:r>
            <a:r>
              <a:rPr lang="en-US" sz="3600" dirty="0" smtClean="0">
                <a:solidFill>
                  <a:srgbClr val="FFFF00"/>
                </a:solidFill>
              </a:rPr>
              <a:t>charges God’s people to be faithful to Him in every situation</a:t>
            </a:r>
          </a:p>
        </p:txBody>
      </p:sp>
      <p:sp>
        <p:nvSpPr>
          <p:cNvPr id="4" name="Title 1"/>
          <p:cNvSpPr txBox="1">
            <a:spLocks/>
          </p:cNvSpPr>
          <p:nvPr/>
        </p:nvSpPr>
        <p:spPr>
          <a:xfrm>
            <a:off x="0" y="5949280"/>
            <a:ext cx="9144000" cy="864096"/>
          </a:xfrm>
          <a:prstGeom prst="rect">
            <a:avLst/>
          </a:prstGeom>
          <a:solidFill>
            <a:schemeClr val="bg1">
              <a:alpha val="80000"/>
            </a:schemeClr>
          </a:solidFill>
        </p:spPr>
        <p:txBody>
          <a:bodyPr vert="horz" lIns="45720" rIns="45720" anchor="ctr">
            <a:normAutofit/>
          </a:bodyPr>
          <a:lstStyle/>
          <a:p>
            <a:pPr lvl="0" algn="ctr">
              <a:spcBef>
                <a:spcPct val="0"/>
              </a:spcBef>
            </a:pPr>
            <a:r>
              <a:rPr lang="en-US" sz="4500" b="1" cap="all" dirty="0" smtClean="0">
                <a:ln w="5000" cmpd="sng">
                  <a:solidFill>
                    <a:srgbClr val="6EA0B0">
                      <a:tint val="80000"/>
                      <a:shade val="99000"/>
                      <a:satMod val="500000"/>
                    </a:srgbClr>
                  </a:solidFill>
                  <a:prstDash val="solid"/>
                </a:ln>
                <a:gradFill>
                  <a:gsLst>
                    <a:gs pos="0">
                      <a:srgbClr val="6EA0B0">
                        <a:tint val="63000"/>
                        <a:satMod val="255000"/>
                      </a:srgbClr>
                    </a:gs>
                    <a:gs pos="9000">
                      <a:srgbClr val="6EA0B0">
                        <a:tint val="63000"/>
                        <a:satMod val="255000"/>
                      </a:srgbClr>
                    </a:gs>
                    <a:gs pos="53000">
                      <a:srgbClr val="6EA0B0">
                        <a:shade val="60000"/>
                        <a:satMod val="100000"/>
                      </a:srgbClr>
                    </a:gs>
                    <a:gs pos="90000">
                      <a:srgbClr val="6EA0B0">
                        <a:tint val="63000"/>
                        <a:satMod val="255000"/>
                      </a:srgbClr>
                    </a:gs>
                    <a:gs pos="100000">
                      <a:srgbClr val="6EA0B0">
                        <a:tint val="63000"/>
                        <a:satMod val="255000"/>
                      </a:srgbClr>
                    </a:gs>
                  </a:gsLst>
                  <a:lin ang="5400000"/>
                </a:gradFill>
                <a:effectLst>
                  <a:outerShdw blurRad="50800" dist="38100" dir="5400000" algn="t" rotWithShape="0">
                    <a:prstClr val="black">
                      <a:alpha val="50000"/>
                    </a:prstClr>
                  </a:outerShdw>
                </a:effectLst>
                <a:latin typeface="Franklin Gothic Book"/>
                <a:ea typeface="+mj-ea"/>
                <a:cs typeface="+mj-cs"/>
              </a:rPr>
              <a:t>Apocalyptic </a:t>
            </a:r>
            <a:r>
              <a:rPr lang="en-US" sz="4500" b="1" cap="all" dirty="0" smtClean="0">
                <a:ln w="5000" cmpd="sng">
                  <a:solidFill>
                    <a:srgbClr val="6EA0B0">
                      <a:tint val="80000"/>
                      <a:shade val="99000"/>
                      <a:satMod val="500000"/>
                    </a:srgbClr>
                  </a:solidFill>
                  <a:prstDash val="solid"/>
                </a:ln>
                <a:gradFill>
                  <a:gsLst>
                    <a:gs pos="0">
                      <a:srgbClr val="6EA0B0">
                        <a:tint val="63000"/>
                        <a:satMod val="255000"/>
                      </a:srgbClr>
                    </a:gs>
                    <a:gs pos="9000">
                      <a:srgbClr val="6EA0B0">
                        <a:tint val="63000"/>
                        <a:satMod val="255000"/>
                      </a:srgbClr>
                    </a:gs>
                    <a:gs pos="53000">
                      <a:srgbClr val="6EA0B0">
                        <a:shade val="60000"/>
                        <a:satMod val="100000"/>
                      </a:srgbClr>
                    </a:gs>
                    <a:gs pos="90000">
                      <a:srgbClr val="6EA0B0">
                        <a:tint val="63000"/>
                        <a:satMod val="255000"/>
                      </a:srgbClr>
                    </a:gs>
                    <a:gs pos="100000">
                      <a:srgbClr val="6EA0B0">
                        <a:tint val="63000"/>
                        <a:satMod val="255000"/>
                      </a:srgbClr>
                    </a:gs>
                  </a:gsLst>
                  <a:lin ang="5400000"/>
                </a:gradFill>
                <a:effectLst>
                  <a:outerShdw blurRad="50800" dist="38100" dir="5400000" algn="t" rotWithShape="0">
                    <a:prstClr val="black">
                      <a:alpha val="50000"/>
                    </a:prstClr>
                  </a:outerShdw>
                </a:effectLst>
                <a:latin typeface="Franklin Gothic Book"/>
                <a:ea typeface="+mj-ea"/>
                <a:cs typeface="+mj-cs"/>
              </a:rPr>
              <a:t>Literature</a:t>
            </a:r>
            <a:endParaRPr kumimoji="0" lang="en-US" sz="4500" b="0" i="0" u="none" strike="noStrike" kern="1200" cap="none" spc="0" normalizeH="0" baseline="0" noProof="0" dirty="0">
              <a:ln>
                <a:noFill/>
              </a:ln>
              <a:solidFill>
                <a:schemeClr val="tx1"/>
              </a:solidFill>
              <a:effectLst/>
              <a:uLnTx/>
              <a:uFillTx/>
              <a:latin typeface="+mj-lt"/>
              <a:ea typeface="+mj-ea"/>
              <a:cs typeface="+mj-cs"/>
            </a:endParaRPr>
          </a:p>
        </p:txBody>
      </p:sp>
    </p:spTree>
  </p:cSld>
  <p:clrMapOvr>
    <a:masterClrMapping/>
  </p:clrMapOvr>
  <p:transition>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7" presetClass="entr" presetSubtype="0" fill="hold" nodeType="afterEffect">
                                  <p:stCondLst>
                                    <p:cond delay="0"/>
                                  </p:stCondLst>
                                  <p:iterate type="lt">
                                    <p:tmPct val="50000"/>
                                  </p:iterate>
                                  <p:childTnLst>
                                    <p:set>
                                      <p:cBhvr>
                                        <p:cTn id="6" dur="1" fill="hold">
                                          <p:stCondLst>
                                            <p:cond delay="0"/>
                                          </p:stCondLst>
                                        </p:cTn>
                                        <p:tgtEl>
                                          <p:spTgt spid="3">
                                            <p:txEl>
                                              <p:pRg st="3" end="3"/>
                                            </p:txEl>
                                          </p:spTgt>
                                        </p:tgtEl>
                                        <p:attrNameLst>
                                          <p:attrName>style.visibility</p:attrName>
                                        </p:attrNameLst>
                                      </p:cBhvr>
                                      <p:to>
                                        <p:strVal val="visible"/>
                                      </p:to>
                                    </p:set>
                                    <p:anim calcmode="discrete" valueType="clr">
                                      <p:cBhvr override="childStyle">
                                        <p:cTn id="7" dur="80"/>
                                        <p:tgtEl>
                                          <p:spTgt spid="3">
                                            <p:txEl>
                                              <p:pRg st="3" end="3"/>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3">
                                            <p:txEl>
                                              <p:pRg st="3" end="3"/>
                                            </p:txEl>
                                          </p:spTgt>
                                        </p:tgtEl>
                                        <p:attrNameLst>
                                          <p:attrName>fillcolor</p:attrName>
                                        </p:attrNameLst>
                                      </p:cBhvr>
                                      <p:tavLst>
                                        <p:tav tm="0">
                                          <p:val>
                                            <p:clrVal>
                                              <a:schemeClr val="accent2"/>
                                            </p:clrVal>
                                          </p:val>
                                        </p:tav>
                                        <p:tav tm="50000">
                                          <p:val>
                                            <p:clrVal>
                                              <a:schemeClr val="hlink"/>
                                            </p:clrVal>
                                          </p:val>
                                        </p:tav>
                                      </p:tavLst>
                                    </p:anim>
                                    <p:set>
                                      <p:cBhvr>
                                        <p:cTn id="9" dur="80"/>
                                        <p:tgtEl>
                                          <p:spTgt spid="3">
                                            <p:txEl>
                                              <p:pRg st="3" end="3"/>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44624"/>
            <a:ext cx="8686800" cy="864096"/>
          </a:xfrm>
        </p:spPr>
        <p:txBody>
          <a:bodyPr>
            <a:normAutofit/>
          </a:bodyPr>
          <a:lstStyle/>
          <a:p>
            <a:pPr algn="ctr"/>
            <a:r>
              <a:rPr lang="en-US" sz="3800" b="1" u="sng" dirty="0" smtClean="0"/>
              <a:t>Revelation 22:10-20</a:t>
            </a:r>
            <a:endParaRPr lang="en-US" sz="3800" b="1" u="sng" dirty="0"/>
          </a:p>
        </p:txBody>
      </p:sp>
      <p:sp>
        <p:nvSpPr>
          <p:cNvPr id="3" name="Content Placeholder 2"/>
          <p:cNvSpPr>
            <a:spLocks noGrp="1"/>
          </p:cNvSpPr>
          <p:nvPr>
            <p:ph idx="1"/>
          </p:nvPr>
        </p:nvSpPr>
        <p:spPr>
          <a:xfrm>
            <a:off x="179512" y="908720"/>
            <a:ext cx="8964488" cy="5949280"/>
          </a:xfrm>
        </p:spPr>
        <p:txBody>
          <a:bodyPr>
            <a:noAutofit/>
          </a:bodyPr>
          <a:lstStyle/>
          <a:p>
            <a:pPr marL="0" indent="0">
              <a:buNone/>
            </a:pPr>
            <a:r>
              <a:rPr lang="en-US" sz="3200" baseline="30000" dirty="0" smtClean="0"/>
              <a:t>10</a:t>
            </a:r>
            <a:r>
              <a:rPr lang="en-US" sz="3200" dirty="0" smtClean="0"/>
              <a:t> And he said to me, “Do not seal up the words of the prophecy of this book, for the time is near. </a:t>
            </a:r>
            <a:r>
              <a:rPr lang="en-US" sz="3200" baseline="30000" dirty="0" smtClean="0"/>
              <a:t>11</a:t>
            </a:r>
            <a:r>
              <a:rPr lang="en-US" sz="3200" dirty="0" smtClean="0"/>
              <a:t> “</a:t>
            </a:r>
            <a:r>
              <a:rPr lang="en-US" sz="3200" dirty="0" smtClean="0">
                <a:solidFill>
                  <a:srgbClr val="FFFF00"/>
                </a:solidFill>
              </a:rPr>
              <a:t>Let the one who does wrong</a:t>
            </a:r>
            <a:r>
              <a:rPr lang="en-US" sz="3200" dirty="0" smtClean="0"/>
              <a:t>, still do wrong; and the one who is filthy, still be filthy; and </a:t>
            </a:r>
            <a:r>
              <a:rPr lang="en-US" sz="3200" dirty="0" smtClean="0">
                <a:solidFill>
                  <a:srgbClr val="FFFF00"/>
                </a:solidFill>
              </a:rPr>
              <a:t>let the one who is righteous</a:t>
            </a:r>
            <a:r>
              <a:rPr lang="en-US" sz="3200" dirty="0" smtClean="0"/>
              <a:t>, still practice righteousness; and the one who is holy, still keep himself holy.” </a:t>
            </a:r>
            <a:r>
              <a:rPr lang="en-US" sz="3200" baseline="30000" dirty="0" smtClean="0"/>
              <a:t>12</a:t>
            </a:r>
            <a:r>
              <a:rPr lang="en-US" sz="3200" dirty="0" smtClean="0"/>
              <a:t> “Behold, </a:t>
            </a:r>
            <a:r>
              <a:rPr lang="en-US" sz="3200" dirty="0" smtClean="0">
                <a:solidFill>
                  <a:srgbClr val="FFFF00"/>
                </a:solidFill>
              </a:rPr>
              <a:t>I am coming quickly</a:t>
            </a:r>
            <a:r>
              <a:rPr lang="en-US" sz="3200" dirty="0" smtClean="0"/>
              <a:t>, and My reward </a:t>
            </a:r>
            <a:r>
              <a:rPr lang="en-US" sz="3200" i="1" dirty="0" smtClean="0"/>
              <a:t>is </a:t>
            </a:r>
            <a:r>
              <a:rPr lang="en-US" sz="3200" dirty="0" smtClean="0"/>
              <a:t>with Me, </a:t>
            </a:r>
            <a:r>
              <a:rPr lang="en-US" sz="3200" dirty="0" smtClean="0">
                <a:solidFill>
                  <a:srgbClr val="FFFF00"/>
                </a:solidFill>
              </a:rPr>
              <a:t>to render to every man according to what he has done</a:t>
            </a:r>
            <a:r>
              <a:rPr lang="en-US" sz="3200" dirty="0" smtClean="0"/>
              <a:t>. </a:t>
            </a:r>
            <a:r>
              <a:rPr lang="en-US" sz="3200" baseline="30000" dirty="0" smtClean="0"/>
              <a:t>13</a:t>
            </a:r>
            <a:r>
              <a:rPr lang="en-US" sz="3200" dirty="0" smtClean="0"/>
              <a:t> “I am the Alpha and the Omega, the first and the last, the beginning and the end.” </a:t>
            </a:r>
            <a:r>
              <a:rPr lang="en-US" sz="3200" baseline="30000" dirty="0" smtClean="0"/>
              <a:t>14</a:t>
            </a:r>
            <a:r>
              <a:rPr lang="en-US" sz="3200" dirty="0" smtClean="0"/>
              <a:t> </a:t>
            </a:r>
            <a:r>
              <a:rPr lang="en-US" sz="3200" dirty="0" smtClean="0">
                <a:solidFill>
                  <a:srgbClr val="FFFF00"/>
                </a:solidFill>
              </a:rPr>
              <a:t>Blessed are those who wash their robes</a:t>
            </a:r>
            <a:r>
              <a:rPr lang="en-US" sz="3200" dirty="0" smtClean="0"/>
              <a:t>, so that they </a:t>
            </a:r>
            <a:r>
              <a:rPr lang="en-US" sz="3200" dirty="0" smtClean="0"/>
              <a:t>may</a:t>
            </a:r>
            <a:endParaRPr lang="en-US" sz="3200" dirty="0"/>
          </a:p>
        </p:txBody>
      </p:sp>
    </p:spTree>
  </p:cSld>
  <p:clrMapOvr>
    <a:masterClrMapping/>
  </p:clrMapOvr>
  <p:transition>
    <p:pull/>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7467600" cy="1052736"/>
          </a:xfrm>
        </p:spPr>
        <p:txBody>
          <a:bodyPr>
            <a:normAutofit/>
          </a:bodyPr>
          <a:lstStyle/>
          <a:p>
            <a:r>
              <a:rPr lang="en-US" b="1" dirty="0" smtClean="0"/>
              <a:t>What Should We Expect?</a:t>
            </a:r>
            <a:endParaRPr lang="en-US" b="1" dirty="0"/>
          </a:p>
        </p:txBody>
      </p:sp>
      <p:sp>
        <p:nvSpPr>
          <p:cNvPr id="3" name="Content Placeholder 2"/>
          <p:cNvSpPr>
            <a:spLocks noGrp="1"/>
          </p:cNvSpPr>
          <p:nvPr>
            <p:ph idx="1"/>
          </p:nvPr>
        </p:nvSpPr>
        <p:spPr>
          <a:xfrm>
            <a:off x="457200" y="1052736"/>
            <a:ext cx="8686800" cy="4608512"/>
          </a:xfrm>
        </p:spPr>
        <p:txBody>
          <a:bodyPr>
            <a:normAutofit/>
          </a:bodyPr>
          <a:lstStyle/>
          <a:p>
            <a:pPr>
              <a:spcBef>
                <a:spcPts val="1800"/>
              </a:spcBef>
            </a:pPr>
            <a:r>
              <a:rPr lang="en-US" sz="3600" dirty="0" smtClean="0"/>
              <a:t>An apocalypse is primarily responding to </a:t>
            </a:r>
            <a:r>
              <a:rPr lang="en-US" sz="3600" dirty="0" smtClean="0">
                <a:solidFill>
                  <a:srgbClr val="FFFF00"/>
                </a:solidFill>
              </a:rPr>
              <a:t>a crisis occurring at the time it was written</a:t>
            </a:r>
            <a:r>
              <a:rPr lang="en-US" sz="3600" dirty="0" smtClean="0"/>
              <a:t>.</a:t>
            </a:r>
          </a:p>
        </p:txBody>
      </p:sp>
      <p:sp>
        <p:nvSpPr>
          <p:cNvPr id="4" name="Title 1"/>
          <p:cNvSpPr txBox="1">
            <a:spLocks/>
          </p:cNvSpPr>
          <p:nvPr/>
        </p:nvSpPr>
        <p:spPr>
          <a:xfrm>
            <a:off x="0" y="5949280"/>
            <a:ext cx="9144000" cy="864096"/>
          </a:xfrm>
          <a:prstGeom prst="rect">
            <a:avLst/>
          </a:prstGeom>
          <a:solidFill>
            <a:schemeClr val="bg1">
              <a:alpha val="80000"/>
            </a:schemeClr>
          </a:solidFill>
        </p:spPr>
        <p:txBody>
          <a:bodyPr vert="horz" lIns="45720" rIns="45720" anchor="ctr">
            <a:normAutofit/>
          </a:bodyPr>
          <a:lstStyle/>
          <a:p>
            <a:pPr lvl="0" algn="ctr">
              <a:spcBef>
                <a:spcPct val="0"/>
              </a:spcBef>
            </a:pPr>
            <a:r>
              <a:rPr lang="en-US" sz="4500" b="1" cap="all" dirty="0" smtClean="0">
                <a:ln w="5000" cmpd="sng">
                  <a:solidFill>
                    <a:srgbClr val="6EA0B0">
                      <a:tint val="80000"/>
                      <a:shade val="99000"/>
                      <a:satMod val="500000"/>
                    </a:srgbClr>
                  </a:solidFill>
                  <a:prstDash val="solid"/>
                </a:ln>
                <a:gradFill>
                  <a:gsLst>
                    <a:gs pos="0">
                      <a:srgbClr val="6EA0B0">
                        <a:tint val="63000"/>
                        <a:satMod val="255000"/>
                      </a:srgbClr>
                    </a:gs>
                    <a:gs pos="9000">
                      <a:srgbClr val="6EA0B0">
                        <a:tint val="63000"/>
                        <a:satMod val="255000"/>
                      </a:srgbClr>
                    </a:gs>
                    <a:gs pos="53000">
                      <a:srgbClr val="6EA0B0">
                        <a:shade val="60000"/>
                        <a:satMod val="100000"/>
                      </a:srgbClr>
                    </a:gs>
                    <a:gs pos="90000">
                      <a:srgbClr val="6EA0B0">
                        <a:tint val="63000"/>
                        <a:satMod val="255000"/>
                      </a:srgbClr>
                    </a:gs>
                    <a:gs pos="100000">
                      <a:srgbClr val="6EA0B0">
                        <a:tint val="63000"/>
                        <a:satMod val="255000"/>
                      </a:srgbClr>
                    </a:gs>
                  </a:gsLst>
                  <a:lin ang="5400000"/>
                </a:gradFill>
                <a:effectLst>
                  <a:outerShdw blurRad="50800" dist="38100" dir="5400000" algn="t" rotWithShape="0">
                    <a:prstClr val="black">
                      <a:alpha val="50000"/>
                    </a:prstClr>
                  </a:outerShdw>
                </a:effectLst>
                <a:latin typeface="Franklin Gothic Book"/>
                <a:ea typeface="+mj-ea"/>
                <a:cs typeface="+mj-cs"/>
              </a:rPr>
              <a:t>Apocalyptic </a:t>
            </a:r>
            <a:r>
              <a:rPr lang="en-US" sz="4500" b="1" cap="all" dirty="0" smtClean="0">
                <a:ln w="5000" cmpd="sng">
                  <a:solidFill>
                    <a:srgbClr val="6EA0B0">
                      <a:tint val="80000"/>
                      <a:shade val="99000"/>
                      <a:satMod val="500000"/>
                    </a:srgbClr>
                  </a:solidFill>
                  <a:prstDash val="solid"/>
                </a:ln>
                <a:gradFill>
                  <a:gsLst>
                    <a:gs pos="0">
                      <a:srgbClr val="6EA0B0">
                        <a:tint val="63000"/>
                        <a:satMod val="255000"/>
                      </a:srgbClr>
                    </a:gs>
                    <a:gs pos="9000">
                      <a:srgbClr val="6EA0B0">
                        <a:tint val="63000"/>
                        <a:satMod val="255000"/>
                      </a:srgbClr>
                    </a:gs>
                    <a:gs pos="53000">
                      <a:srgbClr val="6EA0B0">
                        <a:shade val="60000"/>
                        <a:satMod val="100000"/>
                      </a:srgbClr>
                    </a:gs>
                    <a:gs pos="90000">
                      <a:srgbClr val="6EA0B0">
                        <a:tint val="63000"/>
                        <a:satMod val="255000"/>
                      </a:srgbClr>
                    </a:gs>
                    <a:gs pos="100000">
                      <a:srgbClr val="6EA0B0">
                        <a:tint val="63000"/>
                        <a:satMod val="255000"/>
                      </a:srgbClr>
                    </a:gs>
                  </a:gsLst>
                  <a:lin ang="5400000"/>
                </a:gradFill>
                <a:effectLst>
                  <a:outerShdw blurRad="50800" dist="38100" dir="5400000" algn="t" rotWithShape="0">
                    <a:prstClr val="black">
                      <a:alpha val="50000"/>
                    </a:prstClr>
                  </a:outerShdw>
                </a:effectLst>
                <a:latin typeface="Franklin Gothic Book"/>
                <a:ea typeface="+mj-ea"/>
                <a:cs typeface="+mj-cs"/>
              </a:rPr>
              <a:t>Literature</a:t>
            </a:r>
            <a:endParaRPr kumimoji="0" lang="en-US" sz="4500" b="0" i="0" u="none" strike="noStrike" kern="1200" cap="none" spc="0" normalizeH="0" baseline="0" noProof="0" dirty="0">
              <a:ln>
                <a:noFill/>
              </a:ln>
              <a:solidFill>
                <a:schemeClr val="tx1"/>
              </a:solidFill>
              <a:effectLst/>
              <a:uLnTx/>
              <a:uFillTx/>
              <a:latin typeface="+mj-lt"/>
              <a:ea typeface="+mj-ea"/>
              <a:cs typeface="+mj-cs"/>
            </a:endParaRPr>
          </a:p>
        </p:txBody>
      </p:sp>
    </p:spTree>
  </p:cSld>
  <p:clrMapOvr>
    <a:masterClrMapping/>
  </p:clrMapOvr>
  <p:transition>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7" presetClass="entr" presetSubtype="0" fill="hold" grpId="0" nodeType="afterEffect">
                                  <p:stCondLst>
                                    <p:cond delay="0"/>
                                  </p:stCondLst>
                                  <p:iterate type="lt">
                                    <p:tmPct val="50000"/>
                                  </p:iterate>
                                  <p:childTnLst>
                                    <p:set>
                                      <p:cBhvr>
                                        <p:cTn id="6" dur="1" fill="hold">
                                          <p:stCondLst>
                                            <p:cond delay="0"/>
                                          </p:stCondLst>
                                        </p:cTn>
                                        <p:tgtEl>
                                          <p:spTgt spid="3">
                                            <p:txEl>
                                              <p:pRg st="0" end="0"/>
                                            </p:txEl>
                                          </p:spTgt>
                                        </p:tgtEl>
                                        <p:attrNameLst>
                                          <p:attrName>style.visibility</p:attrName>
                                        </p:attrNameLst>
                                      </p:cBhvr>
                                      <p:to>
                                        <p:strVal val="visible"/>
                                      </p:to>
                                    </p:set>
                                    <p:anim calcmode="discrete" valueType="clr">
                                      <p:cBhvr override="childStyle">
                                        <p:cTn id="7" dur="80"/>
                                        <p:tgtEl>
                                          <p:spTgt spid="3">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3">
                                            <p:txEl>
                                              <p:pRg st="0" end="0"/>
                                            </p:txEl>
                                          </p:spTgt>
                                        </p:tgtEl>
                                        <p:attrNameLst>
                                          <p:attrName>fillcolor</p:attrName>
                                        </p:attrNameLst>
                                      </p:cBhvr>
                                      <p:tavLst>
                                        <p:tav tm="0">
                                          <p:val>
                                            <p:clrVal>
                                              <a:schemeClr val="accent2"/>
                                            </p:clrVal>
                                          </p:val>
                                        </p:tav>
                                        <p:tav tm="50000">
                                          <p:val>
                                            <p:clrVal>
                                              <a:schemeClr val="hlink"/>
                                            </p:clrVal>
                                          </p:val>
                                        </p:tav>
                                      </p:tavLst>
                                    </p:anim>
                                    <p:set>
                                      <p:cBhvr>
                                        <p:cTn id="9" dur="80"/>
                                        <p:tgtEl>
                                          <p:spTgt spid="3">
                                            <p:txEl>
                                              <p:pRg st="0" end="0"/>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44624"/>
            <a:ext cx="8686800" cy="864096"/>
          </a:xfrm>
        </p:spPr>
        <p:txBody>
          <a:bodyPr>
            <a:normAutofit/>
          </a:bodyPr>
          <a:lstStyle/>
          <a:p>
            <a:pPr algn="ctr"/>
            <a:r>
              <a:rPr lang="en-US" sz="3800" b="1" u="sng" dirty="0" smtClean="0"/>
              <a:t>Revelation 20:11-21:8</a:t>
            </a:r>
            <a:endParaRPr lang="en-US" sz="3800" b="1" u="sng" dirty="0"/>
          </a:p>
        </p:txBody>
      </p:sp>
      <p:sp>
        <p:nvSpPr>
          <p:cNvPr id="3" name="Content Placeholder 2"/>
          <p:cNvSpPr>
            <a:spLocks noGrp="1"/>
          </p:cNvSpPr>
          <p:nvPr>
            <p:ph idx="1"/>
          </p:nvPr>
        </p:nvSpPr>
        <p:spPr>
          <a:xfrm>
            <a:off x="179512" y="908720"/>
            <a:ext cx="8964488" cy="5949280"/>
          </a:xfrm>
        </p:spPr>
        <p:txBody>
          <a:bodyPr>
            <a:noAutofit/>
          </a:bodyPr>
          <a:lstStyle/>
          <a:p>
            <a:pPr marL="0" indent="0">
              <a:buNone/>
            </a:pPr>
            <a:r>
              <a:rPr lang="en-US" sz="3200" dirty="0" smtClean="0"/>
              <a:t>have </a:t>
            </a:r>
            <a:r>
              <a:rPr lang="en-US" sz="3200" dirty="0" smtClean="0">
                <a:solidFill>
                  <a:srgbClr val="FFFF00"/>
                </a:solidFill>
              </a:rPr>
              <a:t>the right to the tree of life</a:t>
            </a:r>
            <a:r>
              <a:rPr lang="en-US" sz="3200" dirty="0" smtClean="0"/>
              <a:t>, and may enter by the gates into the city. </a:t>
            </a:r>
            <a:r>
              <a:rPr lang="en-US" sz="3200" baseline="30000" dirty="0" smtClean="0"/>
              <a:t>15</a:t>
            </a:r>
            <a:r>
              <a:rPr lang="en-US" sz="3200" dirty="0" smtClean="0"/>
              <a:t> </a:t>
            </a:r>
            <a:r>
              <a:rPr lang="en-US" sz="3200" dirty="0" smtClean="0">
                <a:solidFill>
                  <a:srgbClr val="FFFF00"/>
                </a:solidFill>
              </a:rPr>
              <a:t>Outside are the dogs </a:t>
            </a:r>
            <a:r>
              <a:rPr lang="en-US" sz="3200" dirty="0" smtClean="0"/>
              <a:t>and the sorcerers and the immoral persons and the murderers and the idolaters, and everyone who loves and practices lying. </a:t>
            </a:r>
            <a:r>
              <a:rPr lang="en-US" sz="3200" baseline="30000" dirty="0" smtClean="0"/>
              <a:t>16</a:t>
            </a:r>
            <a:r>
              <a:rPr lang="en-US" sz="3200" dirty="0" smtClean="0"/>
              <a:t> “I, Jesus, have sent My angel to testify to you these things for the churches. I am the root and the descendant of David, the bright morning star.” </a:t>
            </a:r>
            <a:r>
              <a:rPr lang="en-US" sz="3200" baseline="30000" dirty="0" smtClean="0"/>
              <a:t>17</a:t>
            </a:r>
            <a:r>
              <a:rPr lang="en-US" sz="3200" dirty="0" smtClean="0"/>
              <a:t> The Spirit and the bride say, “</a:t>
            </a:r>
            <a:r>
              <a:rPr lang="en-US" sz="3200" dirty="0" smtClean="0">
                <a:solidFill>
                  <a:srgbClr val="FFFF00"/>
                </a:solidFill>
              </a:rPr>
              <a:t>Come</a:t>
            </a:r>
            <a:r>
              <a:rPr lang="en-US" sz="3200" dirty="0" smtClean="0"/>
              <a:t>.” And let the one who hears say, “</a:t>
            </a:r>
            <a:r>
              <a:rPr lang="en-US" sz="3200" dirty="0" smtClean="0">
                <a:solidFill>
                  <a:srgbClr val="FFFF00"/>
                </a:solidFill>
              </a:rPr>
              <a:t>Come</a:t>
            </a:r>
            <a:r>
              <a:rPr lang="en-US" sz="3200" dirty="0" smtClean="0"/>
              <a:t>.” And let the one who is thirsty </a:t>
            </a:r>
            <a:r>
              <a:rPr lang="en-US" sz="3200" dirty="0" smtClean="0">
                <a:solidFill>
                  <a:srgbClr val="FFFF00"/>
                </a:solidFill>
              </a:rPr>
              <a:t>come</a:t>
            </a:r>
            <a:r>
              <a:rPr lang="en-US" sz="3200" dirty="0" smtClean="0"/>
              <a:t>; let the one who wishes take the water of life without cost. </a:t>
            </a:r>
            <a:r>
              <a:rPr lang="en-US" sz="3200" baseline="30000" dirty="0" smtClean="0"/>
              <a:t>18</a:t>
            </a:r>
            <a:r>
              <a:rPr lang="en-US" sz="3200" dirty="0" smtClean="0"/>
              <a:t> I testify to everyone </a:t>
            </a:r>
            <a:r>
              <a:rPr lang="en-US" sz="3200" dirty="0" smtClean="0"/>
              <a:t>who</a:t>
            </a:r>
            <a:endParaRPr lang="en-US" sz="3200" dirty="0" smtClean="0"/>
          </a:p>
        </p:txBody>
      </p:sp>
    </p:spTree>
  </p:cSld>
  <p:clrMapOvr>
    <a:masterClrMapping/>
  </p:clrMapOvr>
  <p:transition>
    <p:pull/>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44624"/>
            <a:ext cx="8686800" cy="864096"/>
          </a:xfrm>
        </p:spPr>
        <p:txBody>
          <a:bodyPr>
            <a:normAutofit/>
          </a:bodyPr>
          <a:lstStyle/>
          <a:p>
            <a:pPr algn="ctr"/>
            <a:r>
              <a:rPr lang="en-US" sz="3800" b="1" u="sng" dirty="0" smtClean="0"/>
              <a:t>Revelation 20:11-21:8</a:t>
            </a:r>
            <a:endParaRPr lang="en-US" sz="3800" b="1" u="sng" dirty="0"/>
          </a:p>
        </p:txBody>
      </p:sp>
      <p:sp>
        <p:nvSpPr>
          <p:cNvPr id="3" name="Content Placeholder 2"/>
          <p:cNvSpPr>
            <a:spLocks noGrp="1"/>
          </p:cNvSpPr>
          <p:nvPr>
            <p:ph idx="1"/>
          </p:nvPr>
        </p:nvSpPr>
        <p:spPr>
          <a:xfrm>
            <a:off x="179512" y="908720"/>
            <a:ext cx="8964488" cy="5949280"/>
          </a:xfrm>
        </p:spPr>
        <p:txBody>
          <a:bodyPr>
            <a:noAutofit/>
          </a:bodyPr>
          <a:lstStyle/>
          <a:p>
            <a:pPr marL="0" indent="0">
              <a:buNone/>
            </a:pPr>
            <a:r>
              <a:rPr lang="en-US" sz="3200" dirty="0" smtClean="0"/>
              <a:t>hears the words of the prophecy of this book: </a:t>
            </a:r>
            <a:r>
              <a:rPr lang="en-US" sz="3200" dirty="0" smtClean="0">
                <a:solidFill>
                  <a:srgbClr val="FFFF00"/>
                </a:solidFill>
              </a:rPr>
              <a:t>if anyone adds</a:t>
            </a:r>
            <a:r>
              <a:rPr lang="en-US" sz="3200" dirty="0" smtClean="0"/>
              <a:t> to them, God will add to him the plagues which are written in this book; </a:t>
            </a:r>
            <a:r>
              <a:rPr lang="en-US" sz="3200" baseline="30000" dirty="0" smtClean="0"/>
              <a:t>19</a:t>
            </a:r>
            <a:r>
              <a:rPr lang="en-US" sz="3200" dirty="0" smtClean="0"/>
              <a:t> and </a:t>
            </a:r>
            <a:r>
              <a:rPr lang="en-US" sz="3200" dirty="0" smtClean="0">
                <a:solidFill>
                  <a:srgbClr val="FFFF00"/>
                </a:solidFill>
              </a:rPr>
              <a:t>if anyone takes away</a:t>
            </a:r>
            <a:r>
              <a:rPr lang="en-US" sz="3200" dirty="0" smtClean="0"/>
              <a:t> from the words of the book of this prophecy, God will take away his part from the tree of life and from the holy city, which are written in this book. </a:t>
            </a:r>
            <a:r>
              <a:rPr lang="en-US" sz="3200" baseline="30000" dirty="0" smtClean="0"/>
              <a:t>20</a:t>
            </a:r>
            <a:r>
              <a:rPr lang="en-US" sz="3200" dirty="0" smtClean="0"/>
              <a:t> He who testifies to these things says, “</a:t>
            </a:r>
            <a:r>
              <a:rPr lang="en-US" sz="3200" dirty="0" smtClean="0">
                <a:solidFill>
                  <a:srgbClr val="FFFF00"/>
                </a:solidFill>
              </a:rPr>
              <a:t>Yes, I am coming quickly</a:t>
            </a:r>
            <a:r>
              <a:rPr lang="en-US" sz="3200" dirty="0" smtClean="0"/>
              <a:t>.” Amen. Come, Lord Jesus. </a:t>
            </a:r>
            <a:endParaRPr lang="en-US" sz="3200" dirty="0" smtClean="0"/>
          </a:p>
        </p:txBody>
      </p:sp>
    </p:spTree>
  </p:cSld>
  <p:clrMapOvr>
    <a:masterClrMapping/>
  </p:clrMapOvr>
  <p:transition>
    <p:pull/>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7467600" cy="1052736"/>
          </a:xfrm>
        </p:spPr>
        <p:txBody>
          <a:bodyPr>
            <a:normAutofit/>
          </a:bodyPr>
          <a:lstStyle/>
          <a:p>
            <a:r>
              <a:rPr lang="en-US" b="1" dirty="0" smtClean="0"/>
              <a:t>An Apocalypse…</a:t>
            </a:r>
            <a:endParaRPr lang="en-US" b="1" dirty="0"/>
          </a:p>
        </p:txBody>
      </p:sp>
      <p:sp>
        <p:nvSpPr>
          <p:cNvPr id="3" name="Content Placeholder 2"/>
          <p:cNvSpPr>
            <a:spLocks noGrp="1"/>
          </p:cNvSpPr>
          <p:nvPr>
            <p:ph idx="1"/>
          </p:nvPr>
        </p:nvSpPr>
        <p:spPr>
          <a:xfrm>
            <a:off x="457200" y="1052736"/>
            <a:ext cx="8686800" cy="4896544"/>
          </a:xfrm>
        </p:spPr>
        <p:txBody>
          <a:bodyPr>
            <a:normAutofit fontScale="92500" lnSpcReduction="10000"/>
          </a:bodyPr>
          <a:lstStyle/>
          <a:p>
            <a:pPr>
              <a:spcBef>
                <a:spcPts val="1800"/>
              </a:spcBef>
            </a:pPr>
            <a:r>
              <a:rPr lang="en-US" sz="3600" dirty="0" smtClean="0"/>
              <a:t>…responds to a then current crisis.</a:t>
            </a:r>
          </a:p>
          <a:p>
            <a:pPr>
              <a:spcBef>
                <a:spcPts val="1800"/>
              </a:spcBef>
            </a:pPr>
            <a:r>
              <a:rPr lang="en-US" sz="3600" dirty="0" smtClean="0"/>
              <a:t>…is revealed by heavenly messengers.</a:t>
            </a:r>
          </a:p>
          <a:p>
            <a:pPr>
              <a:spcBef>
                <a:spcPts val="1800"/>
              </a:spcBef>
            </a:pPr>
            <a:r>
              <a:rPr lang="en-US" sz="3600" dirty="0" smtClean="0"/>
              <a:t>…presents info. in the form of a story.</a:t>
            </a:r>
          </a:p>
          <a:p>
            <a:pPr>
              <a:spcBef>
                <a:spcPts val="1800"/>
              </a:spcBef>
            </a:pPr>
            <a:r>
              <a:rPr lang="en-US" sz="3600" dirty="0" smtClean="0"/>
              <a:t>…discloses a reality on two levels.</a:t>
            </a:r>
          </a:p>
          <a:p>
            <a:pPr>
              <a:spcBef>
                <a:spcPts val="1800"/>
              </a:spcBef>
            </a:pPr>
            <a:r>
              <a:rPr lang="en-US" sz="3600" dirty="0" smtClean="0"/>
              <a:t>…reveals God’s judgment.</a:t>
            </a:r>
          </a:p>
          <a:p>
            <a:pPr>
              <a:spcBef>
                <a:spcPts val="1800"/>
              </a:spcBef>
            </a:pPr>
            <a:r>
              <a:rPr lang="en-US" sz="3600" dirty="0" smtClean="0"/>
              <a:t>…gives proper perspective and hope.</a:t>
            </a:r>
          </a:p>
          <a:p>
            <a:pPr>
              <a:spcBef>
                <a:spcPts val="1800"/>
              </a:spcBef>
            </a:pPr>
            <a:r>
              <a:rPr lang="en-US" sz="3600" dirty="0" smtClean="0"/>
              <a:t>…charges God’s people to be faithful.</a:t>
            </a:r>
          </a:p>
        </p:txBody>
      </p:sp>
      <p:sp>
        <p:nvSpPr>
          <p:cNvPr id="4" name="Title 1"/>
          <p:cNvSpPr txBox="1">
            <a:spLocks/>
          </p:cNvSpPr>
          <p:nvPr/>
        </p:nvSpPr>
        <p:spPr>
          <a:xfrm>
            <a:off x="0" y="5949280"/>
            <a:ext cx="9144000" cy="864096"/>
          </a:xfrm>
          <a:prstGeom prst="rect">
            <a:avLst/>
          </a:prstGeom>
          <a:solidFill>
            <a:schemeClr val="bg1">
              <a:alpha val="80000"/>
            </a:schemeClr>
          </a:solidFill>
        </p:spPr>
        <p:txBody>
          <a:bodyPr vert="horz" lIns="45720" rIns="45720" anchor="ctr">
            <a:normAutofit/>
          </a:bodyPr>
          <a:lstStyle/>
          <a:p>
            <a:pPr lvl="0" algn="ctr">
              <a:spcBef>
                <a:spcPct val="0"/>
              </a:spcBef>
            </a:pPr>
            <a:r>
              <a:rPr lang="en-US" sz="4500" b="1" cap="all" dirty="0" smtClean="0">
                <a:ln w="5000" cmpd="sng">
                  <a:solidFill>
                    <a:srgbClr val="6EA0B0">
                      <a:tint val="80000"/>
                      <a:shade val="99000"/>
                      <a:satMod val="500000"/>
                    </a:srgbClr>
                  </a:solidFill>
                  <a:prstDash val="solid"/>
                </a:ln>
                <a:gradFill>
                  <a:gsLst>
                    <a:gs pos="0">
                      <a:srgbClr val="6EA0B0">
                        <a:tint val="63000"/>
                        <a:satMod val="255000"/>
                      </a:srgbClr>
                    </a:gs>
                    <a:gs pos="9000">
                      <a:srgbClr val="6EA0B0">
                        <a:tint val="63000"/>
                        <a:satMod val="255000"/>
                      </a:srgbClr>
                    </a:gs>
                    <a:gs pos="53000">
                      <a:srgbClr val="6EA0B0">
                        <a:shade val="60000"/>
                        <a:satMod val="100000"/>
                      </a:srgbClr>
                    </a:gs>
                    <a:gs pos="90000">
                      <a:srgbClr val="6EA0B0">
                        <a:tint val="63000"/>
                        <a:satMod val="255000"/>
                      </a:srgbClr>
                    </a:gs>
                    <a:gs pos="100000">
                      <a:srgbClr val="6EA0B0">
                        <a:tint val="63000"/>
                        <a:satMod val="255000"/>
                      </a:srgbClr>
                    </a:gs>
                  </a:gsLst>
                  <a:lin ang="5400000"/>
                </a:gradFill>
                <a:effectLst>
                  <a:outerShdw blurRad="50800" dist="38100" dir="5400000" algn="t" rotWithShape="0">
                    <a:prstClr val="black">
                      <a:alpha val="50000"/>
                    </a:prstClr>
                  </a:outerShdw>
                </a:effectLst>
                <a:latin typeface="Franklin Gothic Book"/>
                <a:ea typeface="+mj-ea"/>
                <a:cs typeface="+mj-cs"/>
              </a:rPr>
              <a:t>Apocalyptic </a:t>
            </a:r>
            <a:r>
              <a:rPr lang="en-US" sz="4500" b="1" cap="all" dirty="0" smtClean="0">
                <a:ln w="5000" cmpd="sng">
                  <a:solidFill>
                    <a:srgbClr val="6EA0B0">
                      <a:tint val="80000"/>
                      <a:shade val="99000"/>
                      <a:satMod val="500000"/>
                    </a:srgbClr>
                  </a:solidFill>
                  <a:prstDash val="solid"/>
                </a:ln>
                <a:gradFill>
                  <a:gsLst>
                    <a:gs pos="0">
                      <a:srgbClr val="6EA0B0">
                        <a:tint val="63000"/>
                        <a:satMod val="255000"/>
                      </a:srgbClr>
                    </a:gs>
                    <a:gs pos="9000">
                      <a:srgbClr val="6EA0B0">
                        <a:tint val="63000"/>
                        <a:satMod val="255000"/>
                      </a:srgbClr>
                    </a:gs>
                    <a:gs pos="53000">
                      <a:srgbClr val="6EA0B0">
                        <a:shade val="60000"/>
                        <a:satMod val="100000"/>
                      </a:srgbClr>
                    </a:gs>
                    <a:gs pos="90000">
                      <a:srgbClr val="6EA0B0">
                        <a:tint val="63000"/>
                        <a:satMod val="255000"/>
                      </a:srgbClr>
                    </a:gs>
                    <a:gs pos="100000">
                      <a:srgbClr val="6EA0B0">
                        <a:tint val="63000"/>
                        <a:satMod val="255000"/>
                      </a:srgbClr>
                    </a:gs>
                  </a:gsLst>
                  <a:lin ang="5400000"/>
                </a:gradFill>
                <a:effectLst>
                  <a:outerShdw blurRad="50800" dist="38100" dir="5400000" algn="t" rotWithShape="0">
                    <a:prstClr val="black">
                      <a:alpha val="50000"/>
                    </a:prstClr>
                  </a:outerShdw>
                </a:effectLst>
                <a:latin typeface="Franklin Gothic Book"/>
                <a:ea typeface="+mj-ea"/>
                <a:cs typeface="+mj-cs"/>
              </a:rPr>
              <a:t>Literature</a:t>
            </a:r>
            <a:endParaRPr kumimoji="0" lang="en-US" sz="4500" b="0" i="0" u="none" strike="noStrike" kern="1200" cap="none" spc="0" normalizeH="0" baseline="0" noProof="0" dirty="0">
              <a:ln>
                <a:noFill/>
              </a:ln>
              <a:solidFill>
                <a:schemeClr val="tx1"/>
              </a:solidFill>
              <a:effectLst/>
              <a:uLnTx/>
              <a:uFillTx/>
              <a:latin typeface="+mj-lt"/>
              <a:ea typeface="+mj-ea"/>
              <a:cs typeface="+mj-cs"/>
            </a:endParaRPr>
          </a:p>
        </p:txBody>
      </p:sp>
    </p:spTree>
  </p:cSld>
  <p:clrMapOvr>
    <a:masterClrMapping/>
  </p:clrMapOvr>
  <p:transition>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7" presetClass="entr" presetSubtype="0" fill="hold" nodeType="afterEffect">
                                  <p:stCondLst>
                                    <p:cond delay="0"/>
                                  </p:stCondLst>
                                  <p:iterate type="lt">
                                    <p:tmPct val="50000"/>
                                  </p:iterate>
                                  <p:childTnLst>
                                    <p:set>
                                      <p:cBhvr>
                                        <p:cTn id="6" dur="1" fill="hold">
                                          <p:stCondLst>
                                            <p:cond delay="0"/>
                                          </p:stCondLst>
                                        </p:cTn>
                                        <p:tgtEl>
                                          <p:spTgt spid="3">
                                            <p:txEl>
                                              <p:pRg st="6" end="6"/>
                                            </p:txEl>
                                          </p:spTgt>
                                        </p:tgtEl>
                                        <p:attrNameLst>
                                          <p:attrName>style.visibility</p:attrName>
                                        </p:attrNameLst>
                                      </p:cBhvr>
                                      <p:to>
                                        <p:strVal val="visible"/>
                                      </p:to>
                                    </p:set>
                                    <p:anim calcmode="discrete" valueType="clr">
                                      <p:cBhvr override="childStyle">
                                        <p:cTn id="7" dur="80"/>
                                        <p:tgtEl>
                                          <p:spTgt spid="3">
                                            <p:txEl>
                                              <p:pRg st="6" end="6"/>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3">
                                            <p:txEl>
                                              <p:pRg st="6" end="6"/>
                                            </p:txEl>
                                          </p:spTgt>
                                        </p:tgtEl>
                                        <p:attrNameLst>
                                          <p:attrName>fillcolor</p:attrName>
                                        </p:attrNameLst>
                                      </p:cBhvr>
                                      <p:tavLst>
                                        <p:tav tm="0">
                                          <p:val>
                                            <p:clrVal>
                                              <a:schemeClr val="accent2"/>
                                            </p:clrVal>
                                          </p:val>
                                        </p:tav>
                                        <p:tav tm="50000">
                                          <p:val>
                                            <p:clrVal>
                                              <a:schemeClr val="hlink"/>
                                            </p:clrVal>
                                          </p:val>
                                        </p:tav>
                                      </p:tavLst>
                                    </p:anim>
                                    <p:set>
                                      <p:cBhvr>
                                        <p:cTn id="9" dur="80"/>
                                        <p:tgtEl>
                                          <p:spTgt spid="3">
                                            <p:txEl>
                                              <p:pRg st="6" end="6"/>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0"/>
            <a:ext cx="8784976" cy="1052736"/>
          </a:xfrm>
        </p:spPr>
        <p:txBody>
          <a:bodyPr>
            <a:normAutofit/>
          </a:bodyPr>
          <a:lstStyle/>
          <a:p>
            <a:r>
              <a:rPr lang="en-US" b="1" dirty="0" smtClean="0"/>
              <a:t>Things to Do or Not Do w/ Rev.</a:t>
            </a:r>
            <a:endParaRPr lang="en-US" b="1" dirty="0"/>
          </a:p>
        </p:txBody>
      </p:sp>
      <p:sp>
        <p:nvSpPr>
          <p:cNvPr id="3" name="Content Placeholder 2"/>
          <p:cNvSpPr>
            <a:spLocks noGrp="1"/>
          </p:cNvSpPr>
          <p:nvPr>
            <p:ph idx="1"/>
          </p:nvPr>
        </p:nvSpPr>
        <p:spPr>
          <a:xfrm>
            <a:off x="457200" y="1052736"/>
            <a:ext cx="8686800" cy="4896544"/>
          </a:xfrm>
        </p:spPr>
        <p:txBody>
          <a:bodyPr>
            <a:normAutofit/>
          </a:bodyPr>
          <a:lstStyle/>
          <a:p>
            <a:pPr>
              <a:spcBef>
                <a:spcPts val="1800"/>
              </a:spcBef>
            </a:pPr>
            <a:r>
              <a:rPr lang="en-US" sz="3600" dirty="0" smtClean="0"/>
              <a:t>Remember, we are reading someone else’s mail.</a:t>
            </a:r>
          </a:p>
          <a:p>
            <a:pPr>
              <a:spcBef>
                <a:spcPts val="1800"/>
              </a:spcBef>
            </a:pPr>
            <a:r>
              <a:rPr lang="en-US" sz="3600" dirty="0" smtClean="0"/>
              <a:t>Do not try to apply directly to our own time.</a:t>
            </a:r>
          </a:p>
          <a:p>
            <a:pPr>
              <a:spcBef>
                <a:spcPts val="1800"/>
              </a:spcBef>
            </a:pPr>
            <a:r>
              <a:rPr lang="en-US" sz="3600" dirty="0" smtClean="0"/>
              <a:t>Imagery is not to be taken literally.</a:t>
            </a:r>
          </a:p>
        </p:txBody>
      </p:sp>
      <p:sp>
        <p:nvSpPr>
          <p:cNvPr id="4" name="Title 1"/>
          <p:cNvSpPr txBox="1">
            <a:spLocks/>
          </p:cNvSpPr>
          <p:nvPr/>
        </p:nvSpPr>
        <p:spPr>
          <a:xfrm>
            <a:off x="0" y="5949280"/>
            <a:ext cx="9144000" cy="864096"/>
          </a:xfrm>
          <a:prstGeom prst="rect">
            <a:avLst/>
          </a:prstGeom>
          <a:solidFill>
            <a:schemeClr val="bg1">
              <a:alpha val="80000"/>
            </a:schemeClr>
          </a:solidFill>
        </p:spPr>
        <p:txBody>
          <a:bodyPr vert="horz" lIns="45720" rIns="45720" anchor="ctr">
            <a:normAutofit/>
          </a:bodyPr>
          <a:lstStyle/>
          <a:p>
            <a:pPr lvl="0" algn="ctr">
              <a:spcBef>
                <a:spcPct val="0"/>
              </a:spcBef>
            </a:pPr>
            <a:r>
              <a:rPr lang="en-US" sz="4500" b="1" cap="all" dirty="0" smtClean="0">
                <a:ln w="5000" cmpd="sng">
                  <a:solidFill>
                    <a:srgbClr val="6EA0B0">
                      <a:tint val="80000"/>
                      <a:shade val="99000"/>
                      <a:satMod val="500000"/>
                    </a:srgbClr>
                  </a:solidFill>
                  <a:prstDash val="solid"/>
                </a:ln>
                <a:gradFill>
                  <a:gsLst>
                    <a:gs pos="0">
                      <a:srgbClr val="6EA0B0">
                        <a:tint val="63000"/>
                        <a:satMod val="255000"/>
                      </a:srgbClr>
                    </a:gs>
                    <a:gs pos="9000">
                      <a:srgbClr val="6EA0B0">
                        <a:tint val="63000"/>
                        <a:satMod val="255000"/>
                      </a:srgbClr>
                    </a:gs>
                    <a:gs pos="53000">
                      <a:srgbClr val="6EA0B0">
                        <a:shade val="60000"/>
                        <a:satMod val="100000"/>
                      </a:srgbClr>
                    </a:gs>
                    <a:gs pos="90000">
                      <a:srgbClr val="6EA0B0">
                        <a:tint val="63000"/>
                        <a:satMod val="255000"/>
                      </a:srgbClr>
                    </a:gs>
                    <a:gs pos="100000">
                      <a:srgbClr val="6EA0B0">
                        <a:tint val="63000"/>
                        <a:satMod val="255000"/>
                      </a:srgbClr>
                    </a:gs>
                  </a:gsLst>
                  <a:lin ang="5400000"/>
                </a:gradFill>
                <a:effectLst>
                  <a:outerShdw blurRad="50800" dist="38100" dir="5400000" algn="t" rotWithShape="0">
                    <a:prstClr val="black">
                      <a:alpha val="50000"/>
                    </a:prstClr>
                  </a:outerShdw>
                </a:effectLst>
                <a:latin typeface="Franklin Gothic Book"/>
                <a:ea typeface="+mj-ea"/>
                <a:cs typeface="+mj-cs"/>
              </a:rPr>
              <a:t>Apocalyptic </a:t>
            </a:r>
            <a:r>
              <a:rPr lang="en-US" sz="4500" b="1" cap="all" dirty="0" smtClean="0">
                <a:ln w="5000" cmpd="sng">
                  <a:solidFill>
                    <a:srgbClr val="6EA0B0">
                      <a:tint val="80000"/>
                      <a:shade val="99000"/>
                      <a:satMod val="500000"/>
                    </a:srgbClr>
                  </a:solidFill>
                  <a:prstDash val="solid"/>
                </a:ln>
                <a:gradFill>
                  <a:gsLst>
                    <a:gs pos="0">
                      <a:srgbClr val="6EA0B0">
                        <a:tint val="63000"/>
                        <a:satMod val="255000"/>
                      </a:srgbClr>
                    </a:gs>
                    <a:gs pos="9000">
                      <a:srgbClr val="6EA0B0">
                        <a:tint val="63000"/>
                        <a:satMod val="255000"/>
                      </a:srgbClr>
                    </a:gs>
                    <a:gs pos="53000">
                      <a:srgbClr val="6EA0B0">
                        <a:shade val="60000"/>
                        <a:satMod val="100000"/>
                      </a:srgbClr>
                    </a:gs>
                    <a:gs pos="90000">
                      <a:srgbClr val="6EA0B0">
                        <a:tint val="63000"/>
                        <a:satMod val="255000"/>
                      </a:srgbClr>
                    </a:gs>
                    <a:gs pos="100000">
                      <a:srgbClr val="6EA0B0">
                        <a:tint val="63000"/>
                        <a:satMod val="255000"/>
                      </a:srgbClr>
                    </a:gs>
                  </a:gsLst>
                  <a:lin ang="5400000"/>
                </a:gradFill>
                <a:effectLst>
                  <a:outerShdw blurRad="50800" dist="38100" dir="5400000" algn="t" rotWithShape="0">
                    <a:prstClr val="black">
                      <a:alpha val="50000"/>
                    </a:prstClr>
                  </a:outerShdw>
                </a:effectLst>
                <a:latin typeface="Franklin Gothic Book"/>
                <a:ea typeface="+mj-ea"/>
                <a:cs typeface="+mj-cs"/>
              </a:rPr>
              <a:t>Literature</a:t>
            </a:r>
            <a:endParaRPr kumimoji="0" lang="en-US" sz="4500" b="0" i="0" u="none" strike="noStrike" kern="1200" cap="none" spc="0" normalizeH="0" baseline="0" noProof="0" dirty="0">
              <a:ln>
                <a:noFill/>
              </a:ln>
              <a:solidFill>
                <a:schemeClr val="tx1"/>
              </a:solidFill>
              <a:effectLst/>
              <a:uLnTx/>
              <a:uFillTx/>
              <a:latin typeface="+mj-lt"/>
              <a:ea typeface="+mj-ea"/>
              <a:cs typeface="+mj-cs"/>
            </a:endParaRPr>
          </a:p>
        </p:txBody>
      </p:sp>
    </p:spTree>
  </p:cSld>
  <p:clrMapOvr>
    <a:masterClrMapping/>
  </p:clrMapOvr>
  <p:transition>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nodeType="clickEffect">
                                  <p:stCondLst>
                                    <p:cond delay="0"/>
                                  </p:stCondLst>
                                  <p:iterate type="lt">
                                    <p:tmPct val="50000"/>
                                  </p:iterate>
                                  <p:childTnLst>
                                    <p:set>
                                      <p:cBhvr>
                                        <p:cTn id="6" dur="1" fill="hold">
                                          <p:stCondLst>
                                            <p:cond delay="0"/>
                                          </p:stCondLst>
                                        </p:cTn>
                                        <p:tgtEl>
                                          <p:spTgt spid="3">
                                            <p:txEl>
                                              <p:pRg st="0" end="0"/>
                                            </p:txEl>
                                          </p:spTgt>
                                        </p:tgtEl>
                                        <p:attrNameLst>
                                          <p:attrName>style.visibility</p:attrName>
                                        </p:attrNameLst>
                                      </p:cBhvr>
                                      <p:to>
                                        <p:strVal val="visible"/>
                                      </p:to>
                                    </p:set>
                                    <p:anim calcmode="discrete" valueType="clr">
                                      <p:cBhvr override="childStyle">
                                        <p:cTn id="7" dur="80"/>
                                        <p:tgtEl>
                                          <p:spTgt spid="3">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3">
                                            <p:txEl>
                                              <p:pRg st="0" end="0"/>
                                            </p:txEl>
                                          </p:spTgt>
                                        </p:tgtEl>
                                        <p:attrNameLst>
                                          <p:attrName>fillcolor</p:attrName>
                                        </p:attrNameLst>
                                      </p:cBhvr>
                                      <p:tavLst>
                                        <p:tav tm="0">
                                          <p:val>
                                            <p:clrVal>
                                              <a:schemeClr val="accent2"/>
                                            </p:clrVal>
                                          </p:val>
                                        </p:tav>
                                        <p:tav tm="50000">
                                          <p:val>
                                            <p:clrVal>
                                              <a:schemeClr val="hlink"/>
                                            </p:clrVal>
                                          </p:val>
                                        </p:tav>
                                      </p:tavLst>
                                    </p:anim>
                                    <p:set>
                                      <p:cBhvr>
                                        <p:cTn id="9" dur="80"/>
                                        <p:tgtEl>
                                          <p:spTgt spid="3">
                                            <p:txEl>
                                              <p:pRg st="0" end="0"/>
                                            </p:txEl>
                                          </p:spTgt>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27" presetClass="entr" presetSubtype="0" fill="hold" nodeType="clickEffect">
                                  <p:stCondLst>
                                    <p:cond delay="0"/>
                                  </p:stCondLst>
                                  <p:iterate type="lt">
                                    <p:tmPct val="50000"/>
                                  </p:iterate>
                                  <p:childTnLst>
                                    <p:set>
                                      <p:cBhvr>
                                        <p:cTn id="13" dur="1" fill="hold">
                                          <p:stCondLst>
                                            <p:cond delay="0"/>
                                          </p:stCondLst>
                                        </p:cTn>
                                        <p:tgtEl>
                                          <p:spTgt spid="3">
                                            <p:txEl>
                                              <p:pRg st="1" end="1"/>
                                            </p:txEl>
                                          </p:spTgt>
                                        </p:tgtEl>
                                        <p:attrNameLst>
                                          <p:attrName>style.visibility</p:attrName>
                                        </p:attrNameLst>
                                      </p:cBhvr>
                                      <p:to>
                                        <p:strVal val="visible"/>
                                      </p:to>
                                    </p:set>
                                    <p:anim calcmode="discrete" valueType="clr">
                                      <p:cBhvr override="childStyle">
                                        <p:cTn id="14" dur="80"/>
                                        <p:tgtEl>
                                          <p:spTgt spid="3">
                                            <p:txEl>
                                              <p:pRg st="1" end="1"/>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5" dur="80"/>
                                        <p:tgtEl>
                                          <p:spTgt spid="3">
                                            <p:txEl>
                                              <p:pRg st="1" end="1"/>
                                            </p:txEl>
                                          </p:spTgt>
                                        </p:tgtEl>
                                        <p:attrNameLst>
                                          <p:attrName>fillcolor</p:attrName>
                                        </p:attrNameLst>
                                      </p:cBhvr>
                                      <p:tavLst>
                                        <p:tav tm="0">
                                          <p:val>
                                            <p:clrVal>
                                              <a:schemeClr val="accent2"/>
                                            </p:clrVal>
                                          </p:val>
                                        </p:tav>
                                        <p:tav tm="50000">
                                          <p:val>
                                            <p:clrVal>
                                              <a:schemeClr val="hlink"/>
                                            </p:clrVal>
                                          </p:val>
                                        </p:tav>
                                      </p:tavLst>
                                    </p:anim>
                                    <p:set>
                                      <p:cBhvr>
                                        <p:cTn id="16" dur="80"/>
                                        <p:tgtEl>
                                          <p:spTgt spid="3">
                                            <p:txEl>
                                              <p:pRg st="1" end="1"/>
                                            </p:txEl>
                                          </p:spTgt>
                                        </p:tgtEl>
                                        <p:attrNameLst>
                                          <p:attrName>fill.type</p:attrName>
                                        </p:attrNameLst>
                                      </p:cBhvr>
                                      <p:to>
                                        <p:strVal val="solid"/>
                                      </p:to>
                                    </p:set>
                                  </p:childTnLst>
                                </p:cTn>
                              </p:par>
                            </p:childTnLst>
                          </p:cTn>
                        </p:par>
                      </p:childTnLst>
                    </p:cTn>
                  </p:par>
                  <p:par>
                    <p:cTn id="17" fill="hold">
                      <p:stCondLst>
                        <p:cond delay="indefinite"/>
                      </p:stCondLst>
                      <p:childTnLst>
                        <p:par>
                          <p:cTn id="18" fill="hold">
                            <p:stCondLst>
                              <p:cond delay="0"/>
                            </p:stCondLst>
                            <p:childTnLst>
                              <p:par>
                                <p:cTn id="19" presetID="27" presetClass="entr" presetSubtype="0" fill="hold" nodeType="clickEffect">
                                  <p:stCondLst>
                                    <p:cond delay="0"/>
                                  </p:stCondLst>
                                  <p:iterate type="lt">
                                    <p:tmPct val="50000"/>
                                  </p:iterate>
                                  <p:childTnLst>
                                    <p:set>
                                      <p:cBhvr>
                                        <p:cTn id="20" dur="1" fill="hold">
                                          <p:stCondLst>
                                            <p:cond delay="0"/>
                                          </p:stCondLst>
                                        </p:cTn>
                                        <p:tgtEl>
                                          <p:spTgt spid="3">
                                            <p:txEl>
                                              <p:pRg st="2" end="2"/>
                                            </p:txEl>
                                          </p:spTgt>
                                        </p:tgtEl>
                                        <p:attrNameLst>
                                          <p:attrName>style.visibility</p:attrName>
                                        </p:attrNameLst>
                                      </p:cBhvr>
                                      <p:to>
                                        <p:strVal val="visible"/>
                                      </p:to>
                                    </p:set>
                                    <p:anim calcmode="discrete" valueType="clr">
                                      <p:cBhvr override="childStyle">
                                        <p:cTn id="21" dur="80"/>
                                        <p:tgtEl>
                                          <p:spTgt spid="3">
                                            <p:txEl>
                                              <p:pRg st="2" end="2"/>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2" dur="80"/>
                                        <p:tgtEl>
                                          <p:spTgt spid="3">
                                            <p:txEl>
                                              <p:pRg st="2" end="2"/>
                                            </p:txEl>
                                          </p:spTgt>
                                        </p:tgtEl>
                                        <p:attrNameLst>
                                          <p:attrName>fillcolor</p:attrName>
                                        </p:attrNameLst>
                                      </p:cBhvr>
                                      <p:tavLst>
                                        <p:tav tm="0">
                                          <p:val>
                                            <p:clrVal>
                                              <a:schemeClr val="accent2"/>
                                            </p:clrVal>
                                          </p:val>
                                        </p:tav>
                                        <p:tav tm="50000">
                                          <p:val>
                                            <p:clrVal>
                                              <a:schemeClr val="hlink"/>
                                            </p:clrVal>
                                          </p:val>
                                        </p:tav>
                                      </p:tavLst>
                                    </p:anim>
                                    <p:set>
                                      <p:cBhvr>
                                        <p:cTn id="23" dur="80"/>
                                        <p:tgtEl>
                                          <p:spTgt spid="3">
                                            <p:txEl>
                                              <p:pRg st="2" end="2"/>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44624"/>
            <a:ext cx="8686800" cy="864096"/>
          </a:xfrm>
        </p:spPr>
        <p:txBody>
          <a:bodyPr>
            <a:normAutofit/>
          </a:bodyPr>
          <a:lstStyle/>
          <a:p>
            <a:pPr algn="ctr"/>
            <a:r>
              <a:rPr lang="en-US" sz="3800" b="1" u="sng" dirty="0" smtClean="0"/>
              <a:t>Revelation 1:1</a:t>
            </a:r>
            <a:endParaRPr lang="en-US" sz="3800" b="1" u="sng" dirty="0"/>
          </a:p>
        </p:txBody>
      </p:sp>
      <p:sp>
        <p:nvSpPr>
          <p:cNvPr id="3" name="Content Placeholder 2"/>
          <p:cNvSpPr>
            <a:spLocks noGrp="1"/>
          </p:cNvSpPr>
          <p:nvPr>
            <p:ph idx="1"/>
          </p:nvPr>
        </p:nvSpPr>
        <p:spPr>
          <a:xfrm>
            <a:off x="179512" y="908720"/>
            <a:ext cx="8964488" cy="5949280"/>
          </a:xfrm>
        </p:spPr>
        <p:txBody>
          <a:bodyPr>
            <a:noAutofit/>
          </a:bodyPr>
          <a:lstStyle/>
          <a:p>
            <a:pPr marL="0" indent="0">
              <a:buNone/>
            </a:pPr>
            <a:r>
              <a:rPr lang="en-US" sz="3200" baseline="30000" dirty="0" smtClean="0"/>
              <a:t>1</a:t>
            </a:r>
            <a:r>
              <a:rPr lang="en-US" sz="3200" dirty="0" smtClean="0"/>
              <a:t> The Revelation of Jesus Christ, which God gave Him to show to His bond-servants, the things which must soon take place; and He sent and </a:t>
            </a:r>
            <a:r>
              <a:rPr lang="en-US" sz="3200" dirty="0" smtClean="0">
                <a:solidFill>
                  <a:srgbClr val="FFFF00"/>
                </a:solidFill>
              </a:rPr>
              <a:t>communicated</a:t>
            </a:r>
            <a:r>
              <a:rPr lang="en-US" sz="3200" dirty="0" smtClean="0"/>
              <a:t> </a:t>
            </a:r>
            <a:r>
              <a:rPr lang="en-US" sz="3200" i="1" dirty="0" smtClean="0"/>
              <a:t>it </a:t>
            </a:r>
            <a:r>
              <a:rPr lang="en-US" sz="3200" dirty="0" smtClean="0"/>
              <a:t>by His angel to His bond-servant John</a:t>
            </a:r>
            <a:r>
              <a:rPr lang="en-US" sz="3200" dirty="0" smtClean="0"/>
              <a:t>, </a:t>
            </a:r>
          </a:p>
          <a:p>
            <a:pPr marL="0" indent="0">
              <a:buNone/>
            </a:pPr>
            <a:endParaRPr lang="en-US" sz="3200" dirty="0" smtClean="0"/>
          </a:p>
          <a:p>
            <a:pPr marL="0" indent="0">
              <a:buNone/>
            </a:pPr>
            <a:r>
              <a:rPr lang="en-US" sz="3200" dirty="0" smtClean="0"/>
              <a:t>“SIGN-</a:t>
            </a:r>
            <a:r>
              <a:rPr lang="en-US" sz="3200" dirty="0" err="1" smtClean="0"/>
              <a:t>ified</a:t>
            </a:r>
            <a:r>
              <a:rPr lang="en-US" sz="3200" dirty="0" smtClean="0"/>
              <a:t>” (KJV)</a:t>
            </a:r>
            <a:endParaRPr lang="en-US" sz="3200" dirty="0" smtClean="0"/>
          </a:p>
        </p:txBody>
      </p:sp>
    </p:spTree>
  </p:cSld>
  <p:clrMapOvr>
    <a:masterClrMapping/>
  </p:clrMapOvr>
  <p:transition>
    <p:pull/>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44624"/>
            <a:ext cx="8686800" cy="864096"/>
          </a:xfrm>
        </p:spPr>
        <p:txBody>
          <a:bodyPr>
            <a:normAutofit/>
          </a:bodyPr>
          <a:lstStyle/>
          <a:p>
            <a:pPr algn="ctr"/>
            <a:r>
              <a:rPr lang="en-US" sz="3800" b="1" u="sng" dirty="0" smtClean="0"/>
              <a:t>John 21:18-19</a:t>
            </a:r>
            <a:endParaRPr lang="en-US" sz="3800" b="1" u="sng" dirty="0"/>
          </a:p>
        </p:txBody>
      </p:sp>
      <p:sp>
        <p:nvSpPr>
          <p:cNvPr id="3" name="Content Placeholder 2"/>
          <p:cNvSpPr>
            <a:spLocks noGrp="1"/>
          </p:cNvSpPr>
          <p:nvPr>
            <p:ph idx="1"/>
          </p:nvPr>
        </p:nvSpPr>
        <p:spPr>
          <a:xfrm>
            <a:off x="179512" y="908720"/>
            <a:ext cx="8964488" cy="5949280"/>
          </a:xfrm>
        </p:spPr>
        <p:txBody>
          <a:bodyPr>
            <a:noAutofit/>
          </a:bodyPr>
          <a:lstStyle/>
          <a:p>
            <a:pPr marL="0" indent="0">
              <a:buNone/>
            </a:pPr>
            <a:r>
              <a:rPr lang="en-US" sz="3200" baseline="30000" dirty="0" smtClean="0"/>
              <a:t>18</a:t>
            </a:r>
            <a:r>
              <a:rPr lang="en-US" sz="3200" dirty="0" smtClean="0"/>
              <a:t> “Truly, truly, I say to you, when you were younger, you used to gird yourself and walk wherever you wished; but when you grow old, you will stretch out your hands and someone else will gird you, and bring you where you do not wish to </a:t>
            </a:r>
            <a:r>
              <a:rPr lang="en-US" sz="3200" i="1" dirty="0" smtClean="0"/>
              <a:t>go.</a:t>
            </a:r>
            <a:r>
              <a:rPr lang="en-US" sz="3200" dirty="0" smtClean="0"/>
              <a:t>” </a:t>
            </a:r>
            <a:r>
              <a:rPr lang="en-US" sz="3200" baseline="30000" dirty="0" smtClean="0"/>
              <a:t>19</a:t>
            </a:r>
            <a:r>
              <a:rPr lang="en-US" sz="3200" dirty="0" smtClean="0"/>
              <a:t> Now this He said, </a:t>
            </a:r>
            <a:r>
              <a:rPr lang="en-US" sz="3200" dirty="0" smtClean="0">
                <a:solidFill>
                  <a:srgbClr val="FFFF00"/>
                </a:solidFill>
              </a:rPr>
              <a:t>signifying</a:t>
            </a:r>
            <a:r>
              <a:rPr lang="en-US" sz="3200" dirty="0" smtClean="0"/>
              <a:t> by </a:t>
            </a:r>
            <a:r>
              <a:rPr lang="en-US" sz="3200" dirty="0" smtClean="0">
                <a:solidFill>
                  <a:srgbClr val="FFFF00"/>
                </a:solidFill>
              </a:rPr>
              <a:t>what kind of death </a:t>
            </a:r>
            <a:r>
              <a:rPr lang="en-US" sz="3200" dirty="0" smtClean="0"/>
              <a:t>he would glorify God. And when He had spoken this, He said to him, “Follow Me!” </a:t>
            </a:r>
          </a:p>
        </p:txBody>
      </p:sp>
    </p:spTree>
  </p:cSld>
  <p:clrMapOvr>
    <a:masterClrMapping/>
  </p:clrMapOvr>
  <p:transition>
    <p:pull/>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0"/>
            <a:ext cx="8784976" cy="1052736"/>
          </a:xfrm>
        </p:spPr>
        <p:txBody>
          <a:bodyPr>
            <a:normAutofit/>
          </a:bodyPr>
          <a:lstStyle/>
          <a:p>
            <a:r>
              <a:rPr lang="en-US" b="1" dirty="0" smtClean="0"/>
              <a:t>Things to Do or Not Do w/ Rev.</a:t>
            </a:r>
            <a:endParaRPr lang="en-US" b="1" dirty="0"/>
          </a:p>
        </p:txBody>
      </p:sp>
      <p:sp>
        <p:nvSpPr>
          <p:cNvPr id="3" name="Content Placeholder 2"/>
          <p:cNvSpPr>
            <a:spLocks noGrp="1"/>
          </p:cNvSpPr>
          <p:nvPr>
            <p:ph idx="1"/>
          </p:nvPr>
        </p:nvSpPr>
        <p:spPr>
          <a:xfrm>
            <a:off x="457200" y="1052736"/>
            <a:ext cx="8686800" cy="4896544"/>
          </a:xfrm>
        </p:spPr>
        <p:txBody>
          <a:bodyPr>
            <a:normAutofit/>
          </a:bodyPr>
          <a:lstStyle/>
          <a:p>
            <a:pPr>
              <a:spcBef>
                <a:spcPts val="1800"/>
              </a:spcBef>
            </a:pPr>
            <a:r>
              <a:rPr lang="en-US" sz="3600" dirty="0" smtClean="0"/>
              <a:t>Imagery is not to be taken literally.</a:t>
            </a:r>
          </a:p>
          <a:p>
            <a:pPr lvl="1">
              <a:spcBef>
                <a:spcPts val="1800"/>
              </a:spcBef>
            </a:pPr>
            <a:r>
              <a:rPr lang="en-US" sz="3200" dirty="0" smtClean="0"/>
              <a:t>"</a:t>
            </a:r>
            <a:r>
              <a:rPr lang="en-US" sz="3200" i="1" dirty="0" smtClean="0"/>
              <a:t>The language of apocalypses is not descriptive, referential, newspaper language, but the </a:t>
            </a:r>
            <a:r>
              <a:rPr lang="en-US" sz="3200" b="1" i="1" dirty="0" smtClean="0">
                <a:solidFill>
                  <a:srgbClr val="FFFF00"/>
                </a:solidFill>
              </a:rPr>
              <a:t>expressive</a:t>
            </a:r>
            <a:r>
              <a:rPr lang="en-US" sz="3200" i="1" dirty="0" smtClean="0"/>
              <a:t> language of poetry, which uses symbols and imagery to articulate a sense or feeling about the world</a:t>
            </a:r>
            <a:r>
              <a:rPr lang="en-US" sz="3200" dirty="0" smtClean="0"/>
              <a:t>."</a:t>
            </a:r>
            <a:endParaRPr lang="en-US" sz="3200" dirty="0" smtClean="0"/>
          </a:p>
          <a:p>
            <a:pPr>
              <a:spcBef>
                <a:spcPts val="1800"/>
              </a:spcBef>
            </a:pPr>
            <a:endParaRPr lang="en-US" sz="3600" dirty="0" smtClean="0"/>
          </a:p>
        </p:txBody>
      </p:sp>
      <p:sp>
        <p:nvSpPr>
          <p:cNvPr id="4" name="Title 1"/>
          <p:cNvSpPr txBox="1">
            <a:spLocks/>
          </p:cNvSpPr>
          <p:nvPr/>
        </p:nvSpPr>
        <p:spPr>
          <a:xfrm>
            <a:off x="0" y="5949280"/>
            <a:ext cx="9144000" cy="864096"/>
          </a:xfrm>
          <a:prstGeom prst="rect">
            <a:avLst/>
          </a:prstGeom>
          <a:solidFill>
            <a:schemeClr val="bg1">
              <a:alpha val="80000"/>
            </a:schemeClr>
          </a:solidFill>
        </p:spPr>
        <p:txBody>
          <a:bodyPr vert="horz" lIns="45720" rIns="45720" anchor="ctr">
            <a:normAutofit/>
          </a:bodyPr>
          <a:lstStyle/>
          <a:p>
            <a:pPr lvl="0" algn="ctr">
              <a:spcBef>
                <a:spcPct val="0"/>
              </a:spcBef>
            </a:pPr>
            <a:r>
              <a:rPr lang="en-US" sz="4500" b="1" cap="all" dirty="0" smtClean="0">
                <a:ln w="5000" cmpd="sng">
                  <a:solidFill>
                    <a:srgbClr val="6EA0B0">
                      <a:tint val="80000"/>
                      <a:shade val="99000"/>
                      <a:satMod val="500000"/>
                    </a:srgbClr>
                  </a:solidFill>
                  <a:prstDash val="solid"/>
                </a:ln>
                <a:gradFill>
                  <a:gsLst>
                    <a:gs pos="0">
                      <a:srgbClr val="6EA0B0">
                        <a:tint val="63000"/>
                        <a:satMod val="255000"/>
                      </a:srgbClr>
                    </a:gs>
                    <a:gs pos="9000">
                      <a:srgbClr val="6EA0B0">
                        <a:tint val="63000"/>
                        <a:satMod val="255000"/>
                      </a:srgbClr>
                    </a:gs>
                    <a:gs pos="53000">
                      <a:srgbClr val="6EA0B0">
                        <a:shade val="60000"/>
                        <a:satMod val="100000"/>
                      </a:srgbClr>
                    </a:gs>
                    <a:gs pos="90000">
                      <a:srgbClr val="6EA0B0">
                        <a:tint val="63000"/>
                        <a:satMod val="255000"/>
                      </a:srgbClr>
                    </a:gs>
                    <a:gs pos="100000">
                      <a:srgbClr val="6EA0B0">
                        <a:tint val="63000"/>
                        <a:satMod val="255000"/>
                      </a:srgbClr>
                    </a:gs>
                  </a:gsLst>
                  <a:lin ang="5400000"/>
                </a:gradFill>
                <a:effectLst>
                  <a:outerShdw blurRad="50800" dist="38100" dir="5400000" algn="t" rotWithShape="0">
                    <a:prstClr val="black">
                      <a:alpha val="50000"/>
                    </a:prstClr>
                  </a:outerShdw>
                </a:effectLst>
                <a:latin typeface="Franklin Gothic Book"/>
                <a:ea typeface="+mj-ea"/>
                <a:cs typeface="+mj-cs"/>
              </a:rPr>
              <a:t>Apocalyptic </a:t>
            </a:r>
            <a:r>
              <a:rPr lang="en-US" sz="4500" b="1" cap="all" dirty="0" smtClean="0">
                <a:ln w="5000" cmpd="sng">
                  <a:solidFill>
                    <a:srgbClr val="6EA0B0">
                      <a:tint val="80000"/>
                      <a:shade val="99000"/>
                      <a:satMod val="500000"/>
                    </a:srgbClr>
                  </a:solidFill>
                  <a:prstDash val="solid"/>
                </a:ln>
                <a:gradFill>
                  <a:gsLst>
                    <a:gs pos="0">
                      <a:srgbClr val="6EA0B0">
                        <a:tint val="63000"/>
                        <a:satMod val="255000"/>
                      </a:srgbClr>
                    </a:gs>
                    <a:gs pos="9000">
                      <a:srgbClr val="6EA0B0">
                        <a:tint val="63000"/>
                        <a:satMod val="255000"/>
                      </a:srgbClr>
                    </a:gs>
                    <a:gs pos="53000">
                      <a:srgbClr val="6EA0B0">
                        <a:shade val="60000"/>
                        <a:satMod val="100000"/>
                      </a:srgbClr>
                    </a:gs>
                    <a:gs pos="90000">
                      <a:srgbClr val="6EA0B0">
                        <a:tint val="63000"/>
                        <a:satMod val="255000"/>
                      </a:srgbClr>
                    </a:gs>
                    <a:gs pos="100000">
                      <a:srgbClr val="6EA0B0">
                        <a:tint val="63000"/>
                        <a:satMod val="255000"/>
                      </a:srgbClr>
                    </a:gs>
                  </a:gsLst>
                  <a:lin ang="5400000"/>
                </a:gradFill>
                <a:effectLst>
                  <a:outerShdw blurRad="50800" dist="38100" dir="5400000" algn="t" rotWithShape="0">
                    <a:prstClr val="black">
                      <a:alpha val="50000"/>
                    </a:prstClr>
                  </a:outerShdw>
                </a:effectLst>
                <a:latin typeface="Franklin Gothic Book"/>
                <a:ea typeface="+mj-ea"/>
                <a:cs typeface="+mj-cs"/>
              </a:rPr>
              <a:t>Literature</a:t>
            </a:r>
            <a:endParaRPr kumimoji="0" lang="en-US" sz="4500" b="0" i="0" u="none" strike="noStrike" kern="1200" cap="none" spc="0" normalizeH="0" baseline="0" noProof="0" dirty="0">
              <a:ln>
                <a:noFill/>
              </a:ln>
              <a:solidFill>
                <a:schemeClr val="tx1"/>
              </a:solidFill>
              <a:effectLst/>
              <a:uLnTx/>
              <a:uFillTx/>
              <a:latin typeface="+mj-lt"/>
              <a:ea typeface="+mj-ea"/>
              <a:cs typeface="+mj-cs"/>
            </a:endParaRPr>
          </a:p>
        </p:txBody>
      </p:sp>
    </p:spTree>
  </p:cSld>
  <p:clrMapOvr>
    <a:masterClrMapping/>
  </p:clrMapOvr>
  <p:transition>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nodeType="clickEffect">
                                  <p:stCondLst>
                                    <p:cond delay="0"/>
                                  </p:stCondLst>
                                  <p:iterate type="lt">
                                    <p:tmPct val="50000"/>
                                  </p:iterate>
                                  <p:childTnLst>
                                    <p:set>
                                      <p:cBhvr>
                                        <p:cTn id="6" dur="1" fill="hold">
                                          <p:stCondLst>
                                            <p:cond delay="0"/>
                                          </p:stCondLst>
                                        </p:cTn>
                                        <p:tgtEl>
                                          <p:spTgt spid="3">
                                            <p:txEl>
                                              <p:pRg st="1" end="1"/>
                                            </p:txEl>
                                          </p:spTgt>
                                        </p:tgtEl>
                                        <p:attrNameLst>
                                          <p:attrName>style.visibility</p:attrName>
                                        </p:attrNameLst>
                                      </p:cBhvr>
                                      <p:to>
                                        <p:strVal val="visible"/>
                                      </p:to>
                                    </p:set>
                                    <p:anim calcmode="discrete" valueType="clr">
                                      <p:cBhvr override="childStyle">
                                        <p:cTn id="7" dur="80"/>
                                        <p:tgtEl>
                                          <p:spTgt spid="3">
                                            <p:txEl>
                                              <p:pRg st="1" end="1"/>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3">
                                            <p:txEl>
                                              <p:pRg st="1" end="1"/>
                                            </p:txEl>
                                          </p:spTgt>
                                        </p:tgtEl>
                                        <p:attrNameLst>
                                          <p:attrName>fillcolor</p:attrName>
                                        </p:attrNameLst>
                                      </p:cBhvr>
                                      <p:tavLst>
                                        <p:tav tm="0">
                                          <p:val>
                                            <p:clrVal>
                                              <a:schemeClr val="accent2"/>
                                            </p:clrVal>
                                          </p:val>
                                        </p:tav>
                                        <p:tav tm="50000">
                                          <p:val>
                                            <p:clrVal>
                                              <a:schemeClr val="hlink"/>
                                            </p:clrVal>
                                          </p:val>
                                        </p:tav>
                                      </p:tavLst>
                                    </p:anim>
                                    <p:set>
                                      <p:cBhvr>
                                        <p:cTn id="9" dur="80"/>
                                        <p:tgtEl>
                                          <p:spTgt spid="3">
                                            <p:txEl>
                                              <p:pRg st="1" end="1"/>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0"/>
            <a:ext cx="8784976" cy="1052736"/>
          </a:xfrm>
        </p:spPr>
        <p:txBody>
          <a:bodyPr>
            <a:normAutofit/>
          </a:bodyPr>
          <a:lstStyle/>
          <a:p>
            <a:r>
              <a:rPr lang="en-US" b="1" dirty="0" smtClean="0"/>
              <a:t>Things to Do or Not Do w/ Rev.</a:t>
            </a:r>
            <a:endParaRPr lang="en-US" b="1" dirty="0"/>
          </a:p>
        </p:txBody>
      </p:sp>
      <p:sp>
        <p:nvSpPr>
          <p:cNvPr id="3" name="Content Placeholder 2"/>
          <p:cNvSpPr>
            <a:spLocks noGrp="1"/>
          </p:cNvSpPr>
          <p:nvPr>
            <p:ph idx="1"/>
          </p:nvPr>
        </p:nvSpPr>
        <p:spPr>
          <a:xfrm>
            <a:off x="457200" y="1052736"/>
            <a:ext cx="8686800" cy="4896544"/>
          </a:xfrm>
        </p:spPr>
        <p:txBody>
          <a:bodyPr>
            <a:normAutofit/>
          </a:bodyPr>
          <a:lstStyle/>
          <a:p>
            <a:pPr>
              <a:spcBef>
                <a:spcPts val="1800"/>
              </a:spcBef>
            </a:pPr>
            <a:r>
              <a:rPr lang="en-US" sz="3600" dirty="0" smtClean="0"/>
              <a:t>Remember, we are reading someone else’s mail.</a:t>
            </a:r>
          </a:p>
          <a:p>
            <a:pPr>
              <a:spcBef>
                <a:spcPts val="1800"/>
              </a:spcBef>
            </a:pPr>
            <a:r>
              <a:rPr lang="en-US" sz="3600" dirty="0" smtClean="0"/>
              <a:t>Do not try to apply directly to our own time.</a:t>
            </a:r>
          </a:p>
          <a:p>
            <a:pPr>
              <a:spcBef>
                <a:spcPts val="1800"/>
              </a:spcBef>
            </a:pPr>
            <a:r>
              <a:rPr lang="en-US" sz="3600" dirty="0" smtClean="0"/>
              <a:t>Imagery is not to be taken literally.</a:t>
            </a:r>
          </a:p>
          <a:p>
            <a:pPr>
              <a:spcBef>
                <a:spcPts val="1800"/>
              </a:spcBef>
            </a:pPr>
            <a:r>
              <a:rPr lang="en-US" sz="3600" dirty="0" smtClean="0"/>
              <a:t>Let borrowed imagery stand for its own unique message.</a:t>
            </a:r>
          </a:p>
        </p:txBody>
      </p:sp>
      <p:sp>
        <p:nvSpPr>
          <p:cNvPr id="4" name="Title 1"/>
          <p:cNvSpPr txBox="1">
            <a:spLocks/>
          </p:cNvSpPr>
          <p:nvPr/>
        </p:nvSpPr>
        <p:spPr>
          <a:xfrm>
            <a:off x="0" y="5949280"/>
            <a:ext cx="9144000" cy="864096"/>
          </a:xfrm>
          <a:prstGeom prst="rect">
            <a:avLst/>
          </a:prstGeom>
          <a:solidFill>
            <a:schemeClr val="bg1">
              <a:alpha val="80000"/>
            </a:schemeClr>
          </a:solidFill>
        </p:spPr>
        <p:txBody>
          <a:bodyPr vert="horz" lIns="45720" rIns="45720" anchor="ctr">
            <a:normAutofit/>
          </a:bodyPr>
          <a:lstStyle/>
          <a:p>
            <a:pPr lvl="0" algn="ctr">
              <a:spcBef>
                <a:spcPct val="0"/>
              </a:spcBef>
            </a:pPr>
            <a:r>
              <a:rPr lang="en-US" sz="4500" b="1" cap="all" dirty="0" smtClean="0">
                <a:ln w="5000" cmpd="sng">
                  <a:solidFill>
                    <a:srgbClr val="6EA0B0">
                      <a:tint val="80000"/>
                      <a:shade val="99000"/>
                      <a:satMod val="500000"/>
                    </a:srgbClr>
                  </a:solidFill>
                  <a:prstDash val="solid"/>
                </a:ln>
                <a:gradFill>
                  <a:gsLst>
                    <a:gs pos="0">
                      <a:srgbClr val="6EA0B0">
                        <a:tint val="63000"/>
                        <a:satMod val="255000"/>
                      </a:srgbClr>
                    </a:gs>
                    <a:gs pos="9000">
                      <a:srgbClr val="6EA0B0">
                        <a:tint val="63000"/>
                        <a:satMod val="255000"/>
                      </a:srgbClr>
                    </a:gs>
                    <a:gs pos="53000">
                      <a:srgbClr val="6EA0B0">
                        <a:shade val="60000"/>
                        <a:satMod val="100000"/>
                      </a:srgbClr>
                    </a:gs>
                    <a:gs pos="90000">
                      <a:srgbClr val="6EA0B0">
                        <a:tint val="63000"/>
                        <a:satMod val="255000"/>
                      </a:srgbClr>
                    </a:gs>
                    <a:gs pos="100000">
                      <a:srgbClr val="6EA0B0">
                        <a:tint val="63000"/>
                        <a:satMod val="255000"/>
                      </a:srgbClr>
                    </a:gs>
                  </a:gsLst>
                  <a:lin ang="5400000"/>
                </a:gradFill>
                <a:effectLst>
                  <a:outerShdw blurRad="50800" dist="38100" dir="5400000" algn="t" rotWithShape="0">
                    <a:prstClr val="black">
                      <a:alpha val="50000"/>
                    </a:prstClr>
                  </a:outerShdw>
                </a:effectLst>
                <a:latin typeface="Franklin Gothic Book"/>
                <a:ea typeface="+mj-ea"/>
                <a:cs typeface="+mj-cs"/>
              </a:rPr>
              <a:t>Apocalyptic </a:t>
            </a:r>
            <a:r>
              <a:rPr lang="en-US" sz="4500" b="1" cap="all" dirty="0" smtClean="0">
                <a:ln w="5000" cmpd="sng">
                  <a:solidFill>
                    <a:srgbClr val="6EA0B0">
                      <a:tint val="80000"/>
                      <a:shade val="99000"/>
                      <a:satMod val="500000"/>
                    </a:srgbClr>
                  </a:solidFill>
                  <a:prstDash val="solid"/>
                </a:ln>
                <a:gradFill>
                  <a:gsLst>
                    <a:gs pos="0">
                      <a:srgbClr val="6EA0B0">
                        <a:tint val="63000"/>
                        <a:satMod val="255000"/>
                      </a:srgbClr>
                    </a:gs>
                    <a:gs pos="9000">
                      <a:srgbClr val="6EA0B0">
                        <a:tint val="63000"/>
                        <a:satMod val="255000"/>
                      </a:srgbClr>
                    </a:gs>
                    <a:gs pos="53000">
                      <a:srgbClr val="6EA0B0">
                        <a:shade val="60000"/>
                        <a:satMod val="100000"/>
                      </a:srgbClr>
                    </a:gs>
                    <a:gs pos="90000">
                      <a:srgbClr val="6EA0B0">
                        <a:tint val="63000"/>
                        <a:satMod val="255000"/>
                      </a:srgbClr>
                    </a:gs>
                    <a:gs pos="100000">
                      <a:srgbClr val="6EA0B0">
                        <a:tint val="63000"/>
                        <a:satMod val="255000"/>
                      </a:srgbClr>
                    </a:gs>
                  </a:gsLst>
                  <a:lin ang="5400000"/>
                </a:gradFill>
                <a:effectLst>
                  <a:outerShdw blurRad="50800" dist="38100" dir="5400000" algn="t" rotWithShape="0">
                    <a:prstClr val="black">
                      <a:alpha val="50000"/>
                    </a:prstClr>
                  </a:outerShdw>
                </a:effectLst>
                <a:latin typeface="Franklin Gothic Book"/>
                <a:ea typeface="+mj-ea"/>
                <a:cs typeface="+mj-cs"/>
              </a:rPr>
              <a:t>Literature</a:t>
            </a:r>
            <a:endParaRPr kumimoji="0" lang="en-US" sz="4500" b="0" i="0" u="none" strike="noStrike" kern="1200" cap="none" spc="0" normalizeH="0" baseline="0" noProof="0" dirty="0">
              <a:ln>
                <a:noFill/>
              </a:ln>
              <a:solidFill>
                <a:schemeClr val="tx1"/>
              </a:solidFill>
              <a:effectLst/>
              <a:uLnTx/>
              <a:uFillTx/>
              <a:latin typeface="+mj-lt"/>
              <a:ea typeface="+mj-ea"/>
              <a:cs typeface="+mj-cs"/>
            </a:endParaRPr>
          </a:p>
        </p:txBody>
      </p:sp>
    </p:spTree>
  </p:cSld>
  <p:clrMapOvr>
    <a:masterClrMapping/>
  </p:clrMapOvr>
  <p:transition>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7" presetClass="entr" presetSubtype="0" fill="hold" nodeType="afterEffect">
                                  <p:stCondLst>
                                    <p:cond delay="0"/>
                                  </p:stCondLst>
                                  <p:iterate type="lt">
                                    <p:tmPct val="50000"/>
                                  </p:iterate>
                                  <p:childTnLst>
                                    <p:set>
                                      <p:cBhvr>
                                        <p:cTn id="6" dur="1" fill="hold">
                                          <p:stCondLst>
                                            <p:cond delay="0"/>
                                          </p:stCondLst>
                                        </p:cTn>
                                        <p:tgtEl>
                                          <p:spTgt spid="3">
                                            <p:txEl>
                                              <p:pRg st="3" end="3"/>
                                            </p:txEl>
                                          </p:spTgt>
                                        </p:tgtEl>
                                        <p:attrNameLst>
                                          <p:attrName>style.visibility</p:attrName>
                                        </p:attrNameLst>
                                      </p:cBhvr>
                                      <p:to>
                                        <p:strVal val="visible"/>
                                      </p:to>
                                    </p:set>
                                    <p:anim calcmode="discrete" valueType="clr">
                                      <p:cBhvr override="childStyle">
                                        <p:cTn id="7" dur="80"/>
                                        <p:tgtEl>
                                          <p:spTgt spid="3">
                                            <p:txEl>
                                              <p:pRg st="3" end="3"/>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3">
                                            <p:txEl>
                                              <p:pRg st="3" end="3"/>
                                            </p:txEl>
                                          </p:spTgt>
                                        </p:tgtEl>
                                        <p:attrNameLst>
                                          <p:attrName>fillcolor</p:attrName>
                                        </p:attrNameLst>
                                      </p:cBhvr>
                                      <p:tavLst>
                                        <p:tav tm="0">
                                          <p:val>
                                            <p:clrVal>
                                              <a:schemeClr val="accent2"/>
                                            </p:clrVal>
                                          </p:val>
                                        </p:tav>
                                        <p:tav tm="50000">
                                          <p:val>
                                            <p:clrVal>
                                              <a:schemeClr val="hlink"/>
                                            </p:clrVal>
                                          </p:val>
                                        </p:tav>
                                      </p:tavLst>
                                    </p:anim>
                                    <p:set>
                                      <p:cBhvr>
                                        <p:cTn id="9" dur="80"/>
                                        <p:tgtEl>
                                          <p:spTgt spid="3">
                                            <p:txEl>
                                              <p:pRg st="3" end="3"/>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0"/>
            <a:ext cx="8784976" cy="1052736"/>
          </a:xfrm>
        </p:spPr>
        <p:txBody>
          <a:bodyPr>
            <a:normAutofit/>
          </a:bodyPr>
          <a:lstStyle/>
          <a:p>
            <a:r>
              <a:rPr lang="en-US" b="1" dirty="0" smtClean="0"/>
              <a:t>Core Messages of Apocalyptic</a:t>
            </a:r>
            <a:endParaRPr lang="en-US" b="1" dirty="0"/>
          </a:p>
        </p:txBody>
      </p:sp>
      <p:sp>
        <p:nvSpPr>
          <p:cNvPr id="3" name="Content Placeholder 2"/>
          <p:cNvSpPr>
            <a:spLocks noGrp="1"/>
          </p:cNvSpPr>
          <p:nvPr>
            <p:ph idx="1"/>
          </p:nvPr>
        </p:nvSpPr>
        <p:spPr>
          <a:xfrm>
            <a:off x="457200" y="1052736"/>
            <a:ext cx="8686800" cy="4896544"/>
          </a:xfrm>
        </p:spPr>
        <p:txBody>
          <a:bodyPr>
            <a:normAutofit/>
          </a:bodyPr>
          <a:lstStyle/>
          <a:p>
            <a:pPr>
              <a:spcBef>
                <a:spcPts val="1800"/>
              </a:spcBef>
            </a:pPr>
            <a:r>
              <a:rPr lang="en-US" sz="3600" dirty="0" smtClean="0"/>
              <a:t>God's will is shown to come to pass </a:t>
            </a:r>
            <a:r>
              <a:rPr lang="en-US" sz="3600" dirty="0" smtClean="0">
                <a:solidFill>
                  <a:srgbClr val="FFFF00"/>
                </a:solidFill>
              </a:rPr>
              <a:t>without fail</a:t>
            </a:r>
            <a:r>
              <a:rPr lang="en-US" sz="3600" dirty="0" smtClean="0"/>
              <a:t>.</a:t>
            </a:r>
          </a:p>
          <a:p>
            <a:pPr>
              <a:spcBef>
                <a:spcPts val="1800"/>
              </a:spcBef>
            </a:pPr>
            <a:r>
              <a:rPr lang="en-US" sz="3600" dirty="0" smtClean="0"/>
              <a:t>God </a:t>
            </a:r>
            <a:r>
              <a:rPr lang="en-US" sz="3600" dirty="0" smtClean="0"/>
              <a:t>will act decisively to </a:t>
            </a:r>
            <a:r>
              <a:rPr lang="en-US" sz="3600" dirty="0" smtClean="0">
                <a:solidFill>
                  <a:srgbClr val="FFFF00"/>
                </a:solidFill>
              </a:rPr>
              <a:t>save</a:t>
            </a:r>
            <a:r>
              <a:rPr lang="en-US" sz="3600" dirty="0" smtClean="0"/>
              <a:t> his people and </a:t>
            </a:r>
            <a:r>
              <a:rPr lang="en-US" sz="3600" dirty="0" smtClean="0">
                <a:solidFill>
                  <a:srgbClr val="FFFF00"/>
                </a:solidFill>
              </a:rPr>
              <a:t>condemn</a:t>
            </a:r>
            <a:r>
              <a:rPr lang="en-US" sz="3600" dirty="0" smtClean="0"/>
              <a:t> </a:t>
            </a:r>
            <a:r>
              <a:rPr lang="en-US" sz="3600" dirty="0" smtClean="0"/>
              <a:t>evildoers.</a:t>
            </a:r>
          </a:p>
          <a:p>
            <a:pPr>
              <a:spcBef>
                <a:spcPts val="1800"/>
              </a:spcBef>
            </a:pPr>
            <a:r>
              <a:rPr lang="en-US" sz="3600" dirty="0" smtClean="0"/>
              <a:t>History </a:t>
            </a:r>
            <a:r>
              <a:rPr lang="en-US" sz="3600" dirty="0" smtClean="0"/>
              <a:t>is pointing toward the </a:t>
            </a:r>
            <a:r>
              <a:rPr lang="en-US" sz="3600" dirty="0" smtClean="0">
                <a:solidFill>
                  <a:srgbClr val="FFFF00"/>
                </a:solidFill>
              </a:rPr>
              <a:t>ultimate victory of God </a:t>
            </a:r>
            <a:r>
              <a:rPr lang="en-US" sz="3600" dirty="0" smtClean="0"/>
              <a:t>and his people.</a:t>
            </a:r>
            <a:endParaRPr lang="en-US" sz="3600" dirty="0" smtClean="0"/>
          </a:p>
        </p:txBody>
      </p:sp>
      <p:sp>
        <p:nvSpPr>
          <p:cNvPr id="4" name="Title 1"/>
          <p:cNvSpPr txBox="1">
            <a:spLocks/>
          </p:cNvSpPr>
          <p:nvPr/>
        </p:nvSpPr>
        <p:spPr>
          <a:xfrm>
            <a:off x="0" y="5949280"/>
            <a:ext cx="9144000" cy="864096"/>
          </a:xfrm>
          <a:prstGeom prst="rect">
            <a:avLst/>
          </a:prstGeom>
          <a:solidFill>
            <a:schemeClr val="bg1">
              <a:alpha val="80000"/>
            </a:schemeClr>
          </a:solidFill>
        </p:spPr>
        <p:txBody>
          <a:bodyPr vert="horz" lIns="45720" rIns="45720" anchor="ctr">
            <a:normAutofit/>
          </a:bodyPr>
          <a:lstStyle/>
          <a:p>
            <a:pPr lvl="0" algn="ctr">
              <a:spcBef>
                <a:spcPct val="0"/>
              </a:spcBef>
            </a:pPr>
            <a:r>
              <a:rPr lang="en-US" sz="4500" b="1" cap="all" dirty="0" smtClean="0">
                <a:ln w="5000" cmpd="sng">
                  <a:solidFill>
                    <a:srgbClr val="6EA0B0">
                      <a:tint val="80000"/>
                      <a:shade val="99000"/>
                      <a:satMod val="500000"/>
                    </a:srgbClr>
                  </a:solidFill>
                  <a:prstDash val="solid"/>
                </a:ln>
                <a:gradFill>
                  <a:gsLst>
                    <a:gs pos="0">
                      <a:srgbClr val="6EA0B0">
                        <a:tint val="63000"/>
                        <a:satMod val="255000"/>
                      </a:srgbClr>
                    </a:gs>
                    <a:gs pos="9000">
                      <a:srgbClr val="6EA0B0">
                        <a:tint val="63000"/>
                        <a:satMod val="255000"/>
                      </a:srgbClr>
                    </a:gs>
                    <a:gs pos="53000">
                      <a:srgbClr val="6EA0B0">
                        <a:shade val="60000"/>
                        <a:satMod val="100000"/>
                      </a:srgbClr>
                    </a:gs>
                    <a:gs pos="90000">
                      <a:srgbClr val="6EA0B0">
                        <a:tint val="63000"/>
                        <a:satMod val="255000"/>
                      </a:srgbClr>
                    </a:gs>
                    <a:gs pos="100000">
                      <a:srgbClr val="6EA0B0">
                        <a:tint val="63000"/>
                        <a:satMod val="255000"/>
                      </a:srgbClr>
                    </a:gs>
                  </a:gsLst>
                  <a:lin ang="5400000"/>
                </a:gradFill>
                <a:effectLst>
                  <a:outerShdw blurRad="50800" dist="38100" dir="5400000" algn="t" rotWithShape="0">
                    <a:prstClr val="black">
                      <a:alpha val="50000"/>
                    </a:prstClr>
                  </a:outerShdw>
                </a:effectLst>
                <a:latin typeface="Franklin Gothic Book"/>
                <a:ea typeface="+mj-ea"/>
                <a:cs typeface="+mj-cs"/>
              </a:rPr>
              <a:t>Apocalyptic </a:t>
            </a:r>
            <a:r>
              <a:rPr lang="en-US" sz="4500" b="1" cap="all" dirty="0" smtClean="0">
                <a:ln w="5000" cmpd="sng">
                  <a:solidFill>
                    <a:srgbClr val="6EA0B0">
                      <a:tint val="80000"/>
                      <a:shade val="99000"/>
                      <a:satMod val="500000"/>
                    </a:srgbClr>
                  </a:solidFill>
                  <a:prstDash val="solid"/>
                </a:ln>
                <a:gradFill>
                  <a:gsLst>
                    <a:gs pos="0">
                      <a:srgbClr val="6EA0B0">
                        <a:tint val="63000"/>
                        <a:satMod val="255000"/>
                      </a:srgbClr>
                    </a:gs>
                    <a:gs pos="9000">
                      <a:srgbClr val="6EA0B0">
                        <a:tint val="63000"/>
                        <a:satMod val="255000"/>
                      </a:srgbClr>
                    </a:gs>
                    <a:gs pos="53000">
                      <a:srgbClr val="6EA0B0">
                        <a:shade val="60000"/>
                        <a:satMod val="100000"/>
                      </a:srgbClr>
                    </a:gs>
                    <a:gs pos="90000">
                      <a:srgbClr val="6EA0B0">
                        <a:tint val="63000"/>
                        <a:satMod val="255000"/>
                      </a:srgbClr>
                    </a:gs>
                    <a:gs pos="100000">
                      <a:srgbClr val="6EA0B0">
                        <a:tint val="63000"/>
                        <a:satMod val="255000"/>
                      </a:srgbClr>
                    </a:gs>
                  </a:gsLst>
                  <a:lin ang="5400000"/>
                </a:gradFill>
                <a:effectLst>
                  <a:outerShdw blurRad="50800" dist="38100" dir="5400000" algn="t" rotWithShape="0">
                    <a:prstClr val="black">
                      <a:alpha val="50000"/>
                    </a:prstClr>
                  </a:outerShdw>
                </a:effectLst>
                <a:latin typeface="Franklin Gothic Book"/>
                <a:ea typeface="+mj-ea"/>
                <a:cs typeface="+mj-cs"/>
              </a:rPr>
              <a:t>Literature</a:t>
            </a:r>
            <a:endParaRPr kumimoji="0" lang="en-US" sz="4500" b="0" i="0" u="none" strike="noStrike" kern="1200" cap="none" spc="0" normalizeH="0" baseline="0" noProof="0" dirty="0">
              <a:ln>
                <a:noFill/>
              </a:ln>
              <a:solidFill>
                <a:schemeClr val="tx1"/>
              </a:solidFill>
              <a:effectLst/>
              <a:uLnTx/>
              <a:uFillTx/>
              <a:latin typeface="+mj-lt"/>
              <a:ea typeface="+mj-ea"/>
              <a:cs typeface="+mj-cs"/>
            </a:endParaRPr>
          </a:p>
        </p:txBody>
      </p:sp>
    </p:spTree>
  </p:cSld>
  <p:clrMapOvr>
    <a:masterClrMapping/>
  </p:clrMapOvr>
  <p:transition>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nodeType="clickEffect">
                                  <p:stCondLst>
                                    <p:cond delay="0"/>
                                  </p:stCondLst>
                                  <p:iterate type="lt">
                                    <p:tmPct val="50000"/>
                                  </p:iterate>
                                  <p:childTnLst>
                                    <p:set>
                                      <p:cBhvr>
                                        <p:cTn id="6" dur="1" fill="hold">
                                          <p:stCondLst>
                                            <p:cond delay="0"/>
                                          </p:stCondLst>
                                        </p:cTn>
                                        <p:tgtEl>
                                          <p:spTgt spid="3">
                                            <p:txEl>
                                              <p:pRg st="0" end="0"/>
                                            </p:txEl>
                                          </p:spTgt>
                                        </p:tgtEl>
                                        <p:attrNameLst>
                                          <p:attrName>style.visibility</p:attrName>
                                        </p:attrNameLst>
                                      </p:cBhvr>
                                      <p:to>
                                        <p:strVal val="visible"/>
                                      </p:to>
                                    </p:set>
                                    <p:anim calcmode="discrete" valueType="clr">
                                      <p:cBhvr override="childStyle">
                                        <p:cTn id="7" dur="80"/>
                                        <p:tgtEl>
                                          <p:spTgt spid="3">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3">
                                            <p:txEl>
                                              <p:pRg st="0" end="0"/>
                                            </p:txEl>
                                          </p:spTgt>
                                        </p:tgtEl>
                                        <p:attrNameLst>
                                          <p:attrName>fillcolor</p:attrName>
                                        </p:attrNameLst>
                                      </p:cBhvr>
                                      <p:tavLst>
                                        <p:tav tm="0">
                                          <p:val>
                                            <p:clrVal>
                                              <a:schemeClr val="accent2"/>
                                            </p:clrVal>
                                          </p:val>
                                        </p:tav>
                                        <p:tav tm="50000">
                                          <p:val>
                                            <p:clrVal>
                                              <a:schemeClr val="hlink"/>
                                            </p:clrVal>
                                          </p:val>
                                        </p:tav>
                                      </p:tavLst>
                                    </p:anim>
                                    <p:set>
                                      <p:cBhvr>
                                        <p:cTn id="9" dur="80"/>
                                        <p:tgtEl>
                                          <p:spTgt spid="3">
                                            <p:txEl>
                                              <p:pRg st="0" end="0"/>
                                            </p:txEl>
                                          </p:spTgt>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27" presetClass="entr" presetSubtype="0" fill="hold" nodeType="clickEffect">
                                  <p:stCondLst>
                                    <p:cond delay="0"/>
                                  </p:stCondLst>
                                  <p:iterate type="lt">
                                    <p:tmPct val="50000"/>
                                  </p:iterate>
                                  <p:childTnLst>
                                    <p:set>
                                      <p:cBhvr>
                                        <p:cTn id="13" dur="1" fill="hold">
                                          <p:stCondLst>
                                            <p:cond delay="0"/>
                                          </p:stCondLst>
                                        </p:cTn>
                                        <p:tgtEl>
                                          <p:spTgt spid="3">
                                            <p:txEl>
                                              <p:pRg st="1" end="1"/>
                                            </p:txEl>
                                          </p:spTgt>
                                        </p:tgtEl>
                                        <p:attrNameLst>
                                          <p:attrName>style.visibility</p:attrName>
                                        </p:attrNameLst>
                                      </p:cBhvr>
                                      <p:to>
                                        <p:strVal val="visible"/>
                                      </p:to>
                                    </p:set>
                                    <p:anim calcmode="discrete" valueType="clr">
                                      <p:cBhvr override="childStyle">
                                        <p:cTn id="14" dur="80"/>
                                        <p:tgtEl>
                                          <p:spTgt spid="3">
                                            <p:txEl>
                                              <p:pRg st="1" end="1"/>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5" dur="80"/>
                                        <p:tgtEl>
                                          <p:spTgt spid="3">
                                            <p:txEl>
                                              <p:pRg st="1" end="1"/>
                                            </p:txEl>
                                          </p:spTgt>
                                        </p:tgtEl>
                                        <p:attrNameLst>
                                          <p:attrName>fillcolor</p:attrName>
                                        </p:attrNameLst>
                                      </p:cBhvr>
                                      <p:tavLst>
                                        <p:tav tm="0">
                                          <p:val>
                                            <p:clrVal>
                                              <a:schemeClr val="accent2"/>
                                            </p:clrVal>
                                          </p:val>
                                        </p:tav>
                                        <p:tav tm="50000">
                                          <p:val>
                                            <p:clrVal>
                                              <a:schemeClr val="hlink"/>
                                            </p:clrVal>
                                          </p:val>
                                        </p:tav>
                                      </p:tavLst>
                                    </p:anim>
                                    <p:set>
                                      <p:cBhvr>
                                        <p:cTn id="16" dur="80"/>
                                        <p:tgtEl>
                                          <p:spTgt spid="3">
                                            <p:txEl>
                                              <p:pRg st="1" end="1"/>
                                            </p:txEl>
                                          </p:spTgt>
                                        </p:tgtEl>
                                        <p:attrNameLst>
                                          <p:attrName>fill.type</p:attrName>
                                        </p:attrNameLst>
                                      </p:cBhvr>
                                      <p:to>
                                        <p:strVal val="solid"/>
                                      </p:to>
                                    </p:set>
                                  </p:childTnLst>
                                </p:cTn>
                              </p:par>
                            </p:childTnLst>
                          </p:cTn>
                        </p:par>
                      </p:childTnLst>
                    </p:cTn>
                  </p:par>
                  <p:par>
                    <p:cTn id="17" fill="hold">
                      <p:stCondLst>
                        <p:cond delay="indefinite"/>
                      </p:stCondLst>
                      <p:childTnLst>
                        <p:par>
                          <p:cTn id="18" fill="hold">
                            <p:stCondLst>
                              <p:cond delay="0"/>
                            </p:stCondLst>
                            <p:childTnLst>
                              <p:par>
                                <p:cTn id="19" presetID="27" presetClass="entr" presetSubtype="0" fill="hold" nodeType="clickEffect">
                                  <p:stCondLst>
                                    <p:cond delay="0"/>
                                  </p:stCondLst>
                                  <p:iterate type="lt">
                                    <p:tmPct val="50000"/>
                                  </p:iterate>
                                  <p:childTnLst>
                                    <p:set>
                                      <p:cBhvr>
                                        <p:cTn id="20" dur="1" fill="hold">
                                          <p:stCondLst>
                                            <p:cond delay="0"/>
                                          </p:stCondLst>
                                        </p:cTn>
                                        <p:tgtEl>
                                          <p:spTgt spid="3">
                                            <p:txEl>
                                              <p:pRg st="2" end="2"/>
                                            </p:txEl>
                                          </p:spTgt>
                                        </p:tgtEl>
                                        <p:attrNameLst>
                                          <p:attrName>style.visibility</p:attrName>
                                        </p:attrNameLst>
                                      </p:cBhvr>
                                      <p:to>
                                        <p:strVal val="visible"/>
                                      </p:to>
                                    </p:set>
                                    <p:anim calcmode="discrete" valueType="clr">
                                      <p:cBhvr override="childStyle">
                                        <p:cTn id="21" dur="80"/>
                                        <p:tgtEl>
                                          <p:spTgt spid="3">
                                            <p:txEl>
                                              <p:pRg st="2" end="2"/>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2" dur="80"/>
                                        <p:tgtEl>
                                          <p:spTgt spid="3">
                                            <p:txEl>
                                              <p:pRg st="2" end="2"/>
                                            </p:txEl>
                                          </p:spTgt>
                                        </p:tgtEl>
                                        <p:attrNameLst>
                                          <p:attrName>fillcolor</p:attrName>
                                        </p:attrNameLst>
                                      </p:cBhvr>
                                      <p:tavLst>
                                        <p:tav tm="0">
                                          <p:val>
                                            <p:clrVal>
                                              <a:schemeClr val="accent2"/>
                                            </p:clrVal>
                                          </p:val>
                                        </p:tav>
                                        <p:tav tm="50000">
                                          <p:val>
                                            <p:clrVal>
                                              <a:schemeClr val="hlink"/>
                                            </p:clrVal>
                                          </p:val>
                                        </p:tav>
                                      </p:tavLst>
                                    </p:anim>
                                    <p:set>
                                      <p:cBhvr>
                                        <p:cTn id="23" dur="80"/>
                                        <p:tgtEl>
                                          <p:spTgt spid="3">
                                            <p:txEl>
                                              <p:pRg st="2" end="2"/>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512" y="692696"/>
            <a:ext cx="8820472" cy="4608512"/>
          </a:xfrm>
        </p:spPr>
        <p:txBody>
          <a:bodyPr>
            <a:normAutofit/>
          </a:bodyPr>
          <a:lstStyle/>
          <a:p>
            <a:pPr marL="0" indent="36513" algn="ctr">
              <a:spcBef>
                <a:spcPts val="0"/>
              </a:spcBef>
              <a:buNone/>
            </a:pPr>
            <a:r>
              <a:rPr lang="en-US" sz="4000" dirty="0" smtClean="0"/>
              <a:t>Apocalyptic literature, including Revelation, is "a </a:t>
            </a:r>
            <a:r>
              <a:rPr lang="en-US" sz="4000" dirty="0" smtClean="0">
                <a:solidFill>
                  <a:srgbClr val="FFFF00"/>
                </a:solidFill>
              </a:rPr>
              <a:t>story</a:t>
            </a:r>
            <a:r>
              <a:rPr lang="en-US" sz="4000" dirty="0" smtClean="0"/>
              <a:t>, </a:t>
            </a:r>
            <a:endParaRPr lang="en-US" sz="4000" dirty="0" smtClean="0"/>
          </a:p>
          <a:p>
            <a:pPr marL="0" indent="36513" algn="ctr">
              <a:spcBef>
                <a:spcPts val="0"/>
              </a:spcBef>
              <a:buNone/>
            </a:pPr>
            <a:r>
              <a:rPr lang="en-US" sz="4000" dirty="0" smtClean="0"/>
              <a:t>written </a:t>
            </a:r>
            <a:r>
              <a:rPr lang="en-US" sz="4000" dirty="0" smtClean="0"/>
              <a:t>in a time of </a:t>
            </a:r>
            <a:r>
              <a:rPr lang="en-US" sz="4000" dirty="0" smtClean="0">
                <a:solidFill>
                  <a:srgbClr val="FFFF00"/>
                </a:solidFill>
              </a:rPr>
              <a:t>crisis</a:t>
            </a:r>
            <a:r>
              <a:rPr lang="en-US" sz="4000" dirty="0" smtClean="0"/>
              <a:t> and distress, that is given by otherworldly beings explaining how </a:t>
            </a:r>
            <a:r>
              <a:rPr lang="en-US" sz="4000" dirty="0" smtClean="0">
                <a:solidFill>
                  <a:srgbClr val="FFFF00"/>
                </a:solidFill>
              </a:rPr>
              <a:t>God will reverse everything</a:t>
            </a:r>
            <a:r>
              <a:rPr lang="en-US" sz="4000" dirty="0" smtClean="0"/>
              <a:t> so the </a:t>
            </a:r>
            <a:r>
              <a:rPr lang="en-US" sz="4000" dirty="0" smtClean="0">
                <a:solidFill>
                  <a:srgbClr val="FFFF00"/>
                </a:solidFill>
              </a:rPr>
              <a:t>righteous will </a:t>
            </a:r>
            <a:r>
              <a:rPr lang="en-US" sz="4000" dirty="0" smtClean="0">
                <a:solidFill>
                  <a:srgbClr val="FFFF00"/>
                </a:solidFill>
              </a:rPr>
              <a:t>triumph</a:t>
            </a:r>
            <a:r>
              <a:rPr lang="en-US" sz="4000" dirty="0" smtClean="0"/>
              <a:t>.”</a:t>
            </a:r>
            <a:endParaRPr lang="en-US" sz="4000" dirty="0"/>
          </a:p>
        </p:txBody>
      </p:sp>
      <p:sp>
        <p:nvSpPr>
          <p:cNvPr id="4" name="Title 1"/>
          <p:cNvSpPr txBox="1">
            <a:spLocks/>
          </p:cNvSpPr>
          <p:nvPr/>
        </p:nvSpPr>
        <p:spPr>
          <a:xfrm>
            <a:off x="0" y="5949280"/>
            <a:ext cx="9144000" cy="864096"/>
          </a:xfrm>
          <a:prstGeom prst="rect">
            <a:avLst/>
          </a:prstGeom>
          <a:solidFill>
            <a:schemeClr val="bg1">
              <a:alpha val="80000"/>
            </a:schemeClr>
          </a:solidFill>
        </p:spPr>
        <p:txBody>
          <a:bodyPr vert="horz" lIns="45720" rIns="45720" anchor="ctr">
            <a:normAutofit/>
          </a:bodyPr>
          <a:lstStyle/>
          <a:p>
            <a:pPr lvl="0" algn="ctr">
              <a:spcBef>
                <a:spcPct val="0"/>
              </a:spcBef>
            </a:pPr>
            <a:r>
              <a:rPr lang="en-US" sz="4500" b="1" cap="all" dirty="0" smtClean="0">
                <a:ln w="5000" cmpd="sng">
                  <a:solidFill>
                    <a:srgbClr val="6EA0B0">
                      <a:tint val="80000"/>
                      <a:shade val="99000"/>
                      <a:satMod val="500000"/>
                    </a:srgbClr>
                  </a:solidFill>
                  <a:prstDash val="solid"/>
                </a:ln>
                <a:gradFill>
                  <a:gsLst>
                    <a:gs pos="0">
                      <a:srgbClr val="6EA0B0">
                        <a:tint val="63000"/>
                        <a:satMod val="255000"/>
                      </a:srgbClr>
                    </a:gs>
                    <a:gs pos="9000">
                      <a:srgbClr val="6EA0B0">
                        <a:tint val="63000"/>
                        <a:satMod val="255000"/>
                      </a:srgbClr>
                    </a:gs>
                    <a:gs pos="53000">
                      <a:srgbClr val="6EA0B0">
                        <a:shade val="60000"/>
                        <a:satMod val="100000"/>
                      </a:srgbClr>
                    </a:gs>
                    <a:gs pos="90000">
                      <a:srgbClr val="6EA0B0">
                        <a:tint val="63000"/>
                        <a:satMod val="255000"/>
                      </a:srgbClr>
                    </a:gs>
                    <a:gs pos="100000">
                      <a:srgbClr val="6EA0B0">
                        <a:tint val="63000"/>
                        <a:satMod val="255000"/>
                      </a:srgbClr>
                    </a:gs>
                  </a:gsLst>
                  <a:lin ang="5400000"/>
                </a:gradFill>
                <a:effectLst>
                  <a:outerShdw blurRad="50800" dist="38100" dir="5400000" algn="t" rotWithShape="0">
                    <a:prstClr val="black">
                      <a:alpha val="50000"/>
                    </a:prstClr>
                  </a:outerShdw>
                </a:effectLst>
                <a:latin typeface="Franklin Gothic Book"/>
                <a:ea typeface="+mj-ea"/>
                <a:cs typeface="+mj-cs"/>
              </a:rPr>
              <a:t>Apocalyptic </a:t>
            </a:r>
            <a:r>
              <a:rPr lang="en-US" sz="4500" b="1" cap="all" dirty="0" smtClean="0">
                <a:ln w="5000" cmpd="sng">
                  <a:solidFill>
                    <a:srgbClr val="6EA0B0">
                      <a:tint val="80000"/>
                      <a:shade val="99000"/>
                      <a:satMod val="500000"/>
                    </a:srgbClr>
                  </a:solidFill>
                  <a:prstDash val="solid"/>
                </a:ln>
                <a:gradFill>
                  <a:gsLst>
                    <a:gs pos="0">
                      <a:srgbClr val="6EA0B0">
                        <a:tint val="63000"/>
                        <a:satMod val="255000"/>
                      </a:srgbClr>
                    </a:gs>
                    <a:gs pos="9000">
                      <a:srgbClr val="6EA0B0">
                        <a:tint val="63000"/>
                        <a:satMod val="255000"/>
                      </a:srgbClr>
                    </a:gs>
                    <a:gs pos="53000">
                      <a:srgbClr val="6EA0B0">
                        <a:shade val="60000"/>
                        <a:satMod val="100000"/>
                      </a:srgbClr>
                    </a:gs>
                    <a:gs pos="90000">
                      <a:srgbClr val="6EA0B0">
                        <a:tint val="63000"/>
                        <a:satMod val="255000"/>
                      </a:srgbClr>
                    </a:gs>
                    <a:gs pos="100000">
                      <a:srgbClr val="6EA0B0">
                        <a:tint val="63000"/>
                        <a:satMod val="255000"/>
                      </a:srgbClr>
                    </a:gs>
                  </a:gsLst>
                  <a:lin ang="5400000"/>
                </a:gradFill>
                <a:effectLst>
                  <a:outerShdw blurRad="50800" dist="38100" dir="5400000" algn="t" rotWithShape="0">
                    <a:prstClr val="black">
                      <a:alpha val="50000"/>
                    </a:prstClr>
                  </a:outerShdw>
                </a:effectLst>
                <a:latin typeface="Franklin Gothic Book"/>
                <a:ea typeface="+mj-ea"/>
                <a:cs typeface="+mj-cs"/>
              </a:rPr>
              <a:t>Literature</a:t>
            </a:r>
            <a:endParaRPr kumimoji="0" lang="en-US" sz="4500" b="0" i="0" u="none" strike="noStrike" kern="1200" cap="none" spc="0" normalizeH="0" baseline="0" noProof="0" dirty="0">
              <a:ln>
                <a:noFill/>
              </a:ln>
              <a:solidFill>
                <a:schemeClr val="tx1"/>
              </a:solidFill>
              <a:effectLst/>
              <a:uLnTx/>
              <a:uFillTx/>
              <a:latin typeface="+mj-lt"/>
              <a:ea typeface="+mj-ea"/>
              <a:cs typeface="+mj-cs"/>
            </a:endParaRPr>
          </a:p>
        </p:txBody>
      </p:sp>
    </p:spTree>
  </p:cSld>
  <p:clrMapOvr>
    <a:masterClrMapping/>
  </p:clrMapOvr>
  <p:transition>
    <p:pull/>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44624"/>
            <a:ext cx="8686800" cy="864096"/>
          </a:xfrm>
        </p:spPr>
        <p:txBody>
          <a:bodyPr>
            <a:normAutofit/>
          </a:bodyPr>
          <a:lstStyle/>
          <a:p>
            <a:pPr algn="ctr"/>
            <a:r>
              <a:rPr lang="en-US" sz="3800" b="1" u="sng" dirty="0" smtClean="0"/>
              <a:t>Revelation 1:1</a:t>
            </a:r>
            <a:endParaRPr lang="en-US" sz="3800" b="1" u="sng" dirty="0"/>
          </a:p>
        </p:txBody>
      </p:sp>
      <p:sp>
        <p:nvSpPr>
          <p:cNvPr id="3" name="Content Placeholder 2"/>
          <p:cNvSpPr>
            <a:spLocks noGrp="1"/>
          </p:cNvSpPr>
          <p:nvPr>
            <p:ph idx="1"/>
          </p:nvPr>
        </p:nvSpPr>
        <p:spPr>
          <a:xfrm>
            <a:off x="179512" y="908720"/>
            <a:ext cx="8964488" cy="5949280"/>
          </a:xfrm>
        </p:spPr>
        <p:txBody>
          <a:bodyPr>
            <a:noAutofit/>
          </a:bodyPr>
          <a:lstStyle/>
          <a:p>
            <a:pPr marL="0" indent="0">
              <a:buNone/>
            </a:pPr>
            <a:r>
              <a:rPr lang="en-US" sz="3200" baseline="30000" dirty="0" smtClean="0"/>
              <a:t>1</a:t>
            </a:r>
            <a:r>
              <a:rPr lang="en-US" sz="3200" dirty="0" smtClean="0"/>
              <a:t> The Revelation of Jesus Christ, which God gave Him to show to His bond-servants, the things which must </a:t>
            </a:r>
            <a:r>
              <a:rPr lang="en-US" sz="3200" dirty="0" smtClean="0">
                <a:solidFill>
                  <a:srgbClr val="FFFF00"/>
                </a:solidFill>
              </a:rPr>
              <a:t>soon</a:t>
            </a:r>
            <a:r>
              <a:rPr lang="en-US" sz="3200" dirty="0" smtClean="0"/>
              <a:t> take place; and He sent and communicated </a:t>
            </a:r>
            <a:r>
              <a:rPr lang="en-US" sz="3200" i="1" dirty="0" smtClean="0"/>
              <a:t>it </a:t>
            </a:r>
            <a:r>
              <a:rPr lang="en-US" sz="3200" dirty="0" smtClean="0"/>
              <a:t>by His angel to His bond-servant John</a:t>
            </a:r>
            <a:r>
              <a:rPr lang="en-US" sz="3200" dirty="0" smtClean="0"/>
              <a:t>,</a:t>
            </a:r>
            <a:endParaRPr lang="en-US" sz="3200" dirty="0"/>
          </a:p>
        </p:txBody>
      </p:sp>
    </p:spTree>
  </p:cSld>
  <p:clrMapOvr>
    <a:masterClrMapping/>
  </p:clrMapOvr>
  <p:transition>
    <p:pull/>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6512" y="3140968"/>
            <a:ext cx="7848872" cy="2301240"/>
          </a:xfrm>
        </p:spPr>
        <p:txBody>
          <a:bodyPr>
            <a:normAutofit/>
          </a:bodyPr>
          <a:lstStyle/>
          <a:p>
            <a:r>
              <a:rPr lang="en-US" sz="4200" dirty="0" smtClean="0"/>
              <a:t>An Introduction To Apocalyptic Literature</a:t>
            </a:r>
            <a:endParaRPr lang="en-US" sz="4200" dirty="0"/>
          </a:p>
        </p:txBody>
      </p:sp>
      <p:sp>
        <p:nvSpPr>
          <p:cNvPr id="3" name="Subtitle 2"/>
          <p:cNvSpPr>
            <a:spLocks noGrp="1"/>
          </p:cNvSpPr>
          <p:nvPr>
            <p:ph type="subTitle" idx="1"/>
          </p:nvPr>
        </p:nvSpPr>
        <p:spPr>
          <a:xfrm>
            <a:off x="1259632" y="1340768"/>
            <a:ext cx="6480048" cy="1752600"/>
          </a:xfrm>
        </p:spPr>
        <p:txBody>
          <a:bodyPr>
            <a:normAutofit/>
          </a:bodyPr>
          <a:lstStyle/>
          <a:p>
            <a:r>
              <a:rPr lang="en-US" sz="3000" dirty="0" smtClean="0"/>
              <a:t>The Book of Revelation</a:t>
            </a:r>
            <a:endParaRPr lang="en-US" sz="3000" dirty="0"/>
          </a:p>
        </p:txBody>
      </p:sp>
      <p:sp>
        <p:nvSpPr>
          <p:cNvPr id="4" name="Subtitle 2"/>
          <p:cNvSpPr txBox="1">
            <a:spLocks/>
          </p:cNvSpPr>
          <p:nvPr/>
        </p:nvSpPr>
        <p:spPr>
          <a:xfrm>
            <a:off x="1187624" y="4365104"/>
            <a:ext cx="6480048" cy="744488"/>
          </a:xfrm>
          <a:prstGeom prst="rect">
            <a:avLst/>
          </a:prstGeom>
        </p:spPr>
        <p:txBody>
          <a:bodyPr vert="horz" tIns="0" rIns="45720" bIns="0" anchor="b">
            <a:normAutofit/>
          </a:bodyPr>
          <a:lstStyle/>
          <a:p>
            <a:pPr marL="0" marR="0" lvl="0" indent="0" algn="r" defTabSz="914400" rtl="0" eaLnBrk="1" fontAlgn="auto" latinLnBrk="0" hangingPunct="1">
              <a:lnSpc>
                <a:spcPct val="100000"/>
              </a:lnSpc>
              <a:spcBef>
                <a:spcPct val="20000"/>
              </a:spcBef>
              <a:spcAft>
                <a:spcPts val="0"/>
              </a:spcAft>
              <a:buClr>
                <a:schemeClr val="accent1"/>
              </a:buClr>
              <a:buSzPct val="80000"/>
              <a:buFont typeface="Wingdings 2"/>
              <a:buNone/>
              <a:tabLst/>
              <a:defRPr/>
            </a:pPr>
            <a:r>
              <a:rPr kumimoji="0" lang="en-US" sz="3000" b="0" i="0" u="none" strike="noStrike" kern="1200" cap="none" spc="0" normalizeH="0" baseline="0" noProof="0" dirty="0" smtClean="0">
                <a:ln>
                  <a:noFill/>
                </a:ln>
                <a:solidFill>
                  <a:schemeClr val="tx1"/>
                </a:solidFill>
                <a:effectLst/>
                <a:uLnTx/>
                <a:uFillTx/>
                <a:latin typeface="+mn-lt"/>
                <a:ea typeface="+mn-ea"/>
                <a:cs typeface="+mn-cs"/>
              </a:rPr>
              <a:t>Part 2</a:t>
            </a:r>
            <a:endParaRPr kumimoji="0" lang="en-US" sz="30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ransition>
    <p:pull/>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44624"/>
            <a:ext cx="8686800" cy="864096"/>
          </a:xfrm>
        </p:spPr>
        <p:txBody>
          <a:bodyPr>
            <a:normAutofit/>
          </a:bodyPr>
          <a:lstStyle/>
          <a:p>
            <a:pPr algn="ctr"/>
            <a:r>
              <a:rPr lang="en-US" sz="3800" b="1" u="sng" dirty="0" smtClean="0"/>
              <a:t>Revelation 2:16</a:t>
            </a:r>
            <a:endParaRPr lang="en-US" sz="3800" b="1" u="sng" dirty="0"/>
          </a:p>
        </p:txBody>
      </p:sp>
      <p:sp>
        <p:nvSpPr>
          <p:cNvPr id="3" name="Content Placeholder 2"/>
          <p:cNvSpPr>
            <a:spLocks noGrp="1"/>
          </p:cNvSpPr>
          <p:nvPr>
            <p:ph idx="1"/>
          </p:nvPr>
        </p:nvSpPr>
        <p:spPr>
          <a:xfrm>
            <a:off x="179512" y="908720"/>
            <a:ext cx="8964488" cy="5949280"/>
          </a:xfrm>
        </p:spPr>
        <p:txBody>
          <a:bodyPr>
            <a:noAutofit/>
          </a:bodyPr>
          <a:lstStyle/>
          <a:p>
            <a:pPr marL="0" indent="0">
              <a:buNone/>
            </a:pPr>
            <a:r>
              <a:rPr lang="en-US" sz="3200" baseline="30000" dirty="0" smtClean="0"/>
              <a:t>16</a:t>
            </a:r>
            <a:r>
              <a:rPr lang="en-US" sz="3200" dirty="0" smtClean="0"/>
              <a:t> ‘Therefore repent; or else </a:t>
            </a:r>
            <a:r>
              <a:rPr lang="en-US" sz="3200" dirty="0" smtClean="0">
                <a:solidFill>
                  <a:srgbClr val="FFFF00"/>
                </a:solidFill>
              </a:rPr>
              <a:t>I am coming to you quickly</a:t>
            </a:r>
            <a:r>
              <a:rPr lang="en-US" sz="3200" dirty="0" smtClean="0"/>
              <a:t>, and I will make war against them with the sword of My mouth</a:t>
            </a:r>
            <a:r>
              <a:rPr lang="en-US" sz="3200" dirty="0" smtClean="0"/>
              <a:t>.</a:t>
            </a:r>
            <a:endParaRPr lang="en-US" sz="3200" dirty="0"/>
          </a:p>
        </p:txBody>
      </p:sp>
    </p:spTree>
  </p:cSld>
  <p:clrMapOvr>
    <a:masterClrMapping/>
  </p:clrMapOvr>
  <p:transition>
    <p:pull/>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44624"/>
            <a:ext cx="8686800" cy="864096"/>
          </a:xfrm>
        </p:spPr>
        <p:txBody>
          <a:bodyPr>
            <a:normAutofit/>
          </a:bodyPr>
          <a:lstStyle/>
          <a:p>
            <a:pPr algn="ctr"/>
            <a:r>
              <a:rPr lang="en-US" sz="3800" b="1" u="sng" dirty="0" smtClean="0"/>
              <a:t>Revelation 3:11</a:t>
            </a:r>
            <a:endParaRPr lang="en-US" sz="3800" b="1" u="sng" dirty="0"/>
          </a:p>
        </p:txBody>
      </p:sp>
      <p:sp>
        <p:nvSpPr>
          <p:cNvPr id="3" name="Content Placeholder 2"/>
          <p:cNvSpPr>
            <a:spLocks noGrp="1"/>
          </p:cNvSpPr>
          <p:nvPr>
            <p:ph idx="1"/>
          </p:nvPr>
        </p:nvSpPr>
        <p:spPr>
          <a:xfrm>
            <a:off x="179512" y="908720"/>
            <a:ext cx="8964488" cy="5949280"/>
          </a:xfrm>
        </p:spPr>
        <p:txBody>
          <a:bodyPr>
            <a:noAutofit/>
          </a:bodyPr>
          <a:lstStyle/>
          <a:p>
            <a:pPr marL="0" indent="0">
              <a:buNone/>
            </a:pPr>
            <a:r>
              <a:rPr lang="en-US" sz="3200" baseline="30000" dirty="0" smtClean="0"/>
              <a:t>11</a:t>
            </a:r>
            <a:r>
              <a:rPr lang="en-US" sz="3200" dirty="0" smtClean="0"/>
              <a:t> ‘</a:t>
            </a:r>
            <a:r>
              <a:rPr lang="en-US" sz="3200" dirty="0" smtClean="0">
                <a:solidFill>
                  <a:srgbClr val="FFFF00"/>
                </a:solidFill>
              </a:rPr>
              <a:t>I am coming quickly</a:t>
            </a:r>
            <a:r>
              <a:rPr lang="en-US" sz="3200" dirty="0" smtClean="0"/>
              <a:t>; hold fast what you have, so that no one will take your crown</a:t>
            </a:r>
            <a:r>
              <a:rPr lang="en-US" sz="3200" dirty="0" smtClean="0"/>
              <a:t>.</a:t>
            </a:r>
            <a:endParaRPr lang="en-US" sz="3200" dirty="0"/>
          </a:p>
        </p:txBody>
      </p:sp>
    </p:spTree>
  </p:cSld>
  <p:clrMapOvr>
    <a:masterClrMapping/>
  </p:clrMapOvr>
  <p:transition>
    <p:pull/>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44624"/>
            <a:ext cx="8686800" cy="864096"/>
          </a:xfrm>
        </p:spPr>
        <p:txBody>
          <a:bodyPr>
            <a:normAutofit/>
          </a:bodyPr>
          <a:lstStyle/>
          <a:p>
            <a:pPr algn="ctr"/>
            <a:r>
              <a:rPr lang="en-US" sz="3800" b="1" u="sng" dirty="0" smtClean="0"/>
              <a:t>Revelation 22:6-7</a:t>
            </a:r>
            <a:endParaRPr lang="en-US" sz="3800" b="1" u="sng" dirty="0"/>
          </a:p>
        </p:txBody>
      </p:sp>
      <p:sp>
        <p:nvSpPr>
          <p:cNvPr id="3" name="Content Placeholder 2"/>
          <p:cNvSpPr>
            <a:spLocks noGrp="1"/>
          </p:cNvSpPr>
          <p:nvPr>
            <p:ph idx="1"/>
          </p:nvPr>
        </p:nvSpPr>
        <p:spPr>
          <a:xfrm>
            <a:off x="179512" y="908720"/>
            <a:ext cx="8964488" cy="5949280"/>
          </a:xfrm>
        </p:spPr>
        <p:txBody>
          <a:bodyPr>
            <a:noAutofit/>
          </a:bodyPr>
          <a:lstStyle/>
          <a:p>
            <a:pPr marL="0" indent="0">
              <a:buNone/>
            </a:pPr>
            <a:r>
              <a:rPr lang="en-US" sz="3200" baseline="30000" dirty="0" smtClean="0"/>
              <a:t>6</a:t>
            </a:r>
            <a:r>
              <a:rPr lang="en-US" sz="3200" dirty="0" smtClean="0"/>
              <a:t> And he said to me, “These words are faithful and true”; and the Lord, the God of the spirits of the prophets, sent His angel to show to His bond-servants the things which must </a:t>
            </a:r>
            <a:r>
              <a:rPr lang="en-US" sz="3200" dirty="0" smtClean="0">
                <a:solidFill>
                  <a:srgbClr val="FFFF00"/>
                </a:solidFill>
              </a:rPr>
              <a:t>soon</a:t>
            </a:r>
            <a:r>
              <a:rPr lang="en-US" sz="3200" dirty="0" smtClean="0"/>
              <a:t> take place. </a:t>
            </a:r>
            <a:r>
              <a:rPr lang="en-US" sz="3200" baseline="30000" dirty="0" smtClean="0"/>
              <a:t>7</a:t>
            </a:r>
            <a:r>
              <a:rPr lang="en-US" sz="3200" dirty="0" smtClean="0"/>
              <a:t> “And behold, </a:t>
            </a:r>
            <a:r>
              <a:rPr lang="en-US" sz="3200" dirty="0" smtClean="0">
                <a:solidFill>
                  <a:srgbClr val="FFFF00"/>
                </a:solidFill>
              </a:rPr>
              <a:t>I am coming quickly</a:t>
            </a:r>
            <a:r>
              <a:rPr lang="en-US" sz="3200" dirty="0" smtClean="0"/>
              <a:t>. Blessed is he who heeds the words of the prophecy of this book</a:t>
            </a:r>
            <a:r>
              <a:rPr lang="en-US" sz="3200" dirty="0" smtClean="0"/>
              <a:t>.”</a:t>
            </a:r>
            <a:endParaRPr lang="en-US" sz="3200" dirty="0" smtClean="0"/>
          </a:p>
          <a:p>
            <a:pPr marL="0" indent="0">
              <a:buNone/>
            </a:pPr>
            <a:endParaRPr lang="en-US" sz="3200" dirty="0"/>
          </a:p>
        </p:txBody>
      </p:sp>
    </p:spTree>
  </p:cSld>
  <p:clrMapOvr>
    <a:masterClrMapping/>
  </p:clrMapOvr>
  <p:transition>
    <p:pull/>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44624"/>
            <a:ext cx="8686800" cy="864096"/>
          </a:xfrm>
        </p:spPr>
        <p:txBody>
          <a:bodyPr>
            <a:normAutofit/>
          </a:bodyPr>
          <a:lstStyle/>
          <a:p>
            <a:pPr algn="ctr"/>
            <a:r>
              <a:rPr lang="en-US" sz="3800" b="1" u="sng" dirty="0" smtClean="0"/>
              <a:t>Revelation 22:12, 20</a:t>
            </a:r>
            <a:endParaRPr lang="en-US" sz="3800" b="1" u="sng" dirty="0"/>
          </a:p>
        </p:txBody>
      </p:sp>
      <p:sp>
        <p:nvSpPr>
          <p:cNvPr id="3" name="Content Placeholder 2"/>
          <p:cNvSpPr>
            <a:spLocks noGrp="1"/>
          </p:cNvSpPr>
          <p:nvPr>
            <p:ph idx="1"/>
          </p:nvPr>
        </p:nvSpPr>
        <p:spPr>
          <a:xfrm>
            <a:off x="179512" y="908720"/>
            <a:ext cx="8964488" cy="5949280"/>
          </a:xfrm>
        </p:spPr>
        <p:txBody>
          <a:bodyPr>
            <a:noAutofit/>
          </a:bodyPr>
          <a:lstStyle/>
          <a:p>
            <a:pPr marL="0" indent="0">
              <a:buNone/>
            </a:pPr>
            <a:r>
              <a:rPr lang="en-US" sz="3200" baseline="30000" dirty="0" smtClean="0"/>
              <a:t>12</a:t>
            </a:r>
            <a:r>
              <a:rPr lang="en-US" sz="3200" dirty="0" smtClean="0"/>
              <a:t> “Behold, </a:t>
            </a:r>
            <a:r>
              <a:rPr lang="en-US" sz="3200" dirty="0" smtClean="0">
                <a:solidFill>
                  <a:srgbClr val="FFFF00"/>
                </a:solidFill>
              </a:rPr>
              <a:t>I am coming quickly</a:t>
            </a:r>
            <a:r>
              <a:rPr lang="en-US" sz="3200" dirty="0" smtClean="0"/>
              <a:t>, and My reward </a:t>
            </a:r>
            <a:r>
              <a:rPr lang="en-US" sz="3200" i="1" dirty="0" smtClean="0"/>
              <a:t>is </a:t>
            </a:r>
            <a:r>
              <a:rPr lang="en-US" sz="3200" dirty="0" smtClean="0"/>
              <a:t>with Me, to render to every man according to what he has done</a:t>
            </a:r>
            <a:r>
              <a:rPr lang="en-US" sz="3200" dirty="0" smtClean="0"/>
              <a:t>.</a:t>
            </a:r>
          </a:p>
          <a:p>
            <a:pPr marL="0" indent="0">
              <a:buNone/>
            </a:pPr>
            <a:endParaRPr lang="en-US" sz="3200" baseline="30000" dirty="0" smtClean="0"/>
          </a:p>
          <a:p>
            <a:pPr marL="0" indent="0">
              <a:buNone/>
            </a:pPr>
            <a:r>
              <a:rPr lang="en-US" sz="3200" baseline="30000" dirty="0" smtClean="0"/>
              <a:t>20</a:t>
            </a:r>
            <a:r>
              <a:rPr lang="en-US" sz="3200" dirty="0" smtClean="0"/>
              <a:t> </a:t>
            </a:r>
            <a:r>
              <a:rPr lang="en-US" sz="3200" dirty="0" smtClean="0"/>
              <a:t>He who testifies to these things says, “</a:t>
            </a:r>
            <a:r>
              <a:rPr lang="en-US" sz="3200" dirty="0" smtClean="0">
                <a:solidFill>
                  <a:srgbClr val="FFFF00"/>
                </a:solidFill>
              </a:rPr>
              <a:t>Yes, I am coming quickly</a:t>
            </a:r>
            <a:r>
              <a:rPr lang="en-US" sz="3200" dirty="0" smtClean="0"/>
              <a:t>.” Amen. Come, Lord Jesus.</a:t>
            </a:r>
            <a:endParaRPr lang="en-US" sz="3200" dirty="0"/>
          </a:p>
        </p:txBody>
      </p:sp>
    </p:spTree>
  </p:cSld>
  <p:clrMapOvr>
    <a:masterClrMapping/>
  </p:clrMapOvr>
  <p:transition>
    <p:pull/>
  </p:transition>
  <p:timing>
    <p:tnLst>
      <p:par>
        <p:cTn id="1" dur="indefinite" restart="never" nodeType="tmRoot"/>
      </p:par>
    </p:tnLst>
  </p:timing>
</p:sld>
</file>

<file path=ppt/theme/theme1.xml><?xml version="1.0" encoding="utf-8"?>
<a:theme xmlns:a="http://schemas.openxmlformats.org/drawingml/2006/main" name="Technic">
  <a:themeElements>
    <a:clrScheme name="Technic">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Technic">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732</TotalTime>
  <Words>3706</Words>
  <Application>Microsoft Office PowerPoint</Application>
  <PresentationFormat>On-screen Show (4:3)</PresentationFormat>
  <Paragraphs>151</Paragraphs>
  <Slides>50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50</vt:i4>
      </vt:variant>
    </vt:vector>
  </HeadingPairs>
  <TitlesOfParts>
    <vt:vector size="54" baseType="lpstr">
      <vt:lpstr>Arial</vt:lpstr>
      <vt:lpstr>Franklin Gothic Book</vt:lpstr>
      <vt:lpstr>Wingdings 2</vt:lpstr>
      <vt:lpstr>Technic</vt:lpstr>
      <vt:lpstr>An Introduction To Apocalyptic Literature</vt:lpstr>
      <vt:lpstr>Review from Part 1:</vt:lpstr>
      <vt:lpstr>Review from Part 1:</vt:lpstr>
      <vt:lpstr>What Should We Expect?</vt:lpstr>
      <vt:lpstr>Revelation 1:1</vt:lpstr>
      <vt:lpstr>Revelation 2:16</vt:lpstr>
      <vt:lpstr>Revelation 3:11</vt:lpstr>
      <vt:lpstr>Revelation 22:6-7</vt:lpstr>
      <vt:lpstr>Revelation 22:12, 20</vt:lpstr>
      <vt:lpstr>What Should We Expect?</vt:lpstr>
      <vt:lpstr>Zechariah 1:7-11</vt:lpstr>
      <vt:lpstr>Zechariah 1:7-11</vt:lpstr>
      <vt:lpstr>Revelation 1:1</vt:lpstr>
      <vt:lpstr>What Should We Expect?</vt:lpstr>
      <vt:lpstr>Shepherd of Hermas 1:1-5</vt:lpstr>
      <vt:lpstr>Shepherd of Hermas 1:1-5</vt:lpstr>
      <vt:lpstr>Revelation 1:9-20</vt:lpstr>
      <vt:lpstr>Revelation 1:9-20</vt:lpstr>
      <vt:lpstr>Revelation 1:9-20</vt:lpstr>
      <vt:lpstr>What Should We Expect?</vt:lpstr>
      <vt:lpstr>Two Levels of Reality: “Battle Hymn of the Republic”</vt:lpstr>
      <vt:lpstr>2 Baruch 7:1-8:2</vt:lpstr>
      <vt:lpstr>Daniel 10:12-14</vt:lpstr>
      <vt:lpstr>Revelation 12:7-10</vt:lpstr>
      <vt:lpstr>Revelation 12:7-10</vt:lpstr>
      <vt:lpstr>What Should We Expect?</vt:lpstr>
      <vt:lpstr>2 Esdras 4:33-35</vt:lpstr>
      <vt:lpstr>Revelation 6:9-10</vt:lpstr>
      <vt:lpstr>2 Esdras 7:37-44</vt:lpstr>
      <vt:lpstr>2 Esdras 7:37-44</vt:lpstr>
      <vt:lpstr>Revelation 6:12-17</vt:lpstr>
      <vt:lpstr>Revelation 6:12-17</vt:lpstr>
      <vt:lpstr>What Should We Expect?</vt:lpstr>
      <vt:lpstr>Revelation 20:11-21:8</vt:lpstr>
      <vt:lpstr>Revelation 20:11-21:8</vt:lpstr>
      <vt:lpstr>Revelation 20:11-21:8</vt:lpstr>
      <vt:lpstr>Revelation 20:11-21:8</vt:lpstr>
      <vt:lpstr>What Should We Expect?</vt:lpstr>
      <vt:lpstr>Revelation 22:10-20</vt:lpstr>
      <vt:lpstr>Revelation 20:11-21:8</vt:lpstr>
      <vt:lpstr>Revelation 20:11-21:8</vt:lpstr>
      <vt:lpstr>An Apocalypse…</vt:lpstr>
      <vt:lpstr>Things to Do or Not Do w/ Rev.</vt:lpstr>
      <vt:lpstr>Revelation 1:1</vt:lpstr>
      <vt:lpstr>John 21:18-19</vt:lpstr>
      <vt:lpstr>Things to Do or Not Do w/ Rev.</vt:lpstr>
      <vt:lpstr>Things to Do or Not Do w/ Rev.</vt:lpstr>
      <vt:lpstr>Core Messages of Apocalyptic</vt:lpstr>
      <vt:lpstr>Slide 49</vt:lpstr>
      <vt:lpstr>An Introduction To Apocalyptic Literature</vt:lpstr>
    </vt:vector>
  </TitlesOfParts>
  <Company>Toshiba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Book of Revelation</dc:title>
  <dc:creator>Heath Aaron Robertson</dc:creator>
  <cp:lastModifiedBy>Heath Robertson</cp:lastModifiedBy>
  <cp:revision>69</cp:revision>
  <dcterms:created xsi:type="dcterms:W3CDTF">2009-01-07T13:32:15Z</dcterms:created>
  <dcterms:modified xsi:type="dcterms:W3CDTF">2013-09-10T22:10:26Z</dcterms:modified>
</cp:coreProperties>
</file>