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84" r:id="rId1"/>
  </p:sldMasterIdLst>
  <p:sldIdLst>
    <p:sldId id="256" r:id="rId2"/>
    <p:sldId id="261" r:id="rId3"/>
    <p:sldId id="262" r:id="rId4"/>
    <p:sldId id="263" r:id="rId5"/>
    <p:sldId id="264" r:id="rId6"/>
    <p:sldId id="265" r:id="rId7"/>
    <p:sldId id="266" r:id="rId8"/>
    <p:sldId id="269" r:id="rId9"/>
    <p:sldId id="270" r:id="rId10"/>
    <p:sldId id="271" r:id="rId11"/>
    <p:sldId id="274" r:id="rId12"/>
    <p:sldId id="273" r:id="rId13"/>
    <p:sldId id="275" r:id="rId14"/>
    <p:sldId id="276" r:id="rId15"/>
    <p:sldId id="277" r:id="rId16"/>
    <p:sldId id="278" r:id="rId17"/>
    <p:sldId id="279" r:id="rId18"/>
    <p:sldId id="280" r:id="rId19"/>
    <p:sldId id="281" r:id="rId20"/>
    <p:sldId id="282" r:id="rId21"/>
    <p:sldId id="283" r:id="rId22"/>
    <p:sldId id="267" r:id="rId23"/>
  </p:sldIdLst>
  <p:sldSz cx="9144000" cy="6858000" type="screen4x3"/>
  <p:notesSz cx="6858000" cy="9144000"/>
  <p:embeddedFontLst>
    <p:embeddedFont>
      <p:font typeface="Wingdings 2" pitchFamily="18" charset="2"/>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102EE8-440E-4265-818A-34862DCE1967}" type="datetimeFigureOut">
              <a:rPr lang="en-US" smtClean="0"/>
              <a:pPr/>
              <a:t>9/10/2013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62EB6F7-2CDA-4F99-9AE4-F4AFB933F5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2">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3">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4">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5">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102EE8-440E-4265-818A-34862DCE1967}"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102EE8-440E-4265-818A-34862DCE1967}"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102EE8-440E-4265-818A-34862DCE1967}" type="datetimeFigureOut">
              <a:rPr lang="en-US" smtClean="0"/>
              <a:pPr/>
              <a:t>9/10/2013</a:t>
            </a:fld>
            <a:endParaRPr lang="en-US"/>
          </a:p>
        </p:txBody>
      </p:sp>
      <p:sp>
        <p:nvSpPr>
          <p:cNvPr id="8" name="Slide Number Placeholder 7"/>
          <p:cNvSpPr>
            <a:spLocks noGrp="1"/>
          </p:cNvSpPr>
          <p:nvPr>
            <p:ph type="sldNum" sz="quarter" idx="11"/>
          </p:nvPr>
        </p:nvSpPr>
        <p:spPr/>
        <p:txBody>
          <a:bodyPr/>
          <a:lstStyle/>
          <a:p>
            <a:fld id="{862EB6F7-2CDA-4F99-9AE4-F4AFB933F5C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02EE8-440E-4265-818A-34862DCE1967}"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102EE8-440E-4265-818A-34862DCE1967}"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62EB6F7-2CDA-4F99-9AE4-F4AFB933F5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5102EE8-440E-4265-818A-34862DCE1967}"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EB6F7-2CDA-4F99-9AE4-F4AFB933F5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5102EE8-440E-4265-818A-34862DCE1967}" type="datetimeFigureOut">
              <a:rPr lang="en-US" smtClean="0"/>
              <a:pPr/>
              <a:t>9/10/2013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62EB6F7-2CDA-4F99-9AE4-F4AFB933F5C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3140968"/>
            <a:ext cx="7848872" cy="2301240"/>
          </a:xfrm>
        </p:spPr>
        <p:txBody>
          <a:bodyPr>
            <a:normAutofit/>
          </a:bodyPr>
          <a:lstStyle/>
          <a:p>
            <a:r>
              <a:rPr lang="en-US" sz="4200" dirty="0" smtClean="0"/>
              <a:t>An Introduction To Apocalyptic Literature</a:t>
            </a:r>
            <a:endParaRPr lang="en-US" sz="4200" dirty="0"/>
          </a:p>
        </p:txBody>
      </p:sp>
      <p:sp>
        <p:nvSpPr>
          <p:cNvPr id="3" name="Subtitle 2"/>
          <p:cNvSpPr>
            <a:spLocks noGrp="1"/>
          </p:cNvSpPr>
          <p:nvPr>
            <p:ph type="subTitle" idx="1"/>
          </p:nvPr>
        </p:nvSpPr>
        <p:spPr>
          <a:xfrm>
            <a:off x="1259632" y="1340768"/>
            <a:ext cx="6480048" cy="1752600"/>
          </a:xfrm>
        </p:spPr>
        <p:txBody>
          <a:bodyPr>
            <a:normAutofit/>
          </a:bodyPr>
          <a:lstStyle/>
          <a:p>
            <a:r>
              <a:rPr lang="en-US" sz="3000" dirty="0" smtClean="0"/>
              <a:t>The Book of Revelation</a:t>
            </a:r>
            <a:endParaRPr lang="en-US" sz="3000" dirty="0"/>
          </a:p>
        </p:txBody>
      </p:sp>
      <p:sp>
        <p:nvSpPr>
          <p:cNvPr id="4" name="Subtitle 2"/>
          <p:cNvSpPr txBox="1">
            <a:spLocks/>
          </p:cNvSpPr>
          <p:nvPr/>
        </p:nvSpPr>
        <p:spPr>
          <a:xfrm>
            <a:off x="1187624" y="4365104"/>
            <a:ext cx="6480048" cy="744488"/>
          </a:xfrm>
          <a:prstGeom prst="rect">
            <a:avLst/>
          </a:prstGeom>
        </p:spPr>
        <p:txBody>
          <a:bodyPr vert="horz" tIns="0" rIns="45720" bIns="0"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Part 1</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dissolv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3:10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10</a:t>
            </a:r>
            <a:r>
              <a:rPr lang="en-US" sz="3200" dirty="0" smtClean="0"/>
              <a:t> ‘Because you have kept the word of My </a:t>
            </a:r>
            <a:r>
              <a:rPr lang="en-US" sz="3200" dirty="0" smtClean="0">
                <a:solidFill>
                  <a:srgbClr val="FFFF00"/>
                </a:solidFill>
              </a:rPr>
              <a:t>perseverance</a:t>
            </a:r>
            <a:r>
              <a:rPr lang="en-US" sz="3200" dirty="0" smtClean="0"/>
              <a:t>, I also will keep you from </a:t>
            </a:r>
            <a:r>
              <a:rPr lang="en-US" sz="3200" dirty="0" smtClean="0">
                <a:solidFill>
                  <a:srgbClr val="FFFF00"/>
                </a:solidFill>
              </a:rPr>
              <a:t>the hour of testing</a:t>
            </a:r>
            <a:r>
              <a:rPr lang="en-US" sz="3200" dirty="0" smtClean="0"/>
              <a:t>, that </a:t>
            </a:r>
            <a:r>
              <a:rPr lang="en-US" sz="3200" i="1" dirty="0" smtClean="0"/>
              <a:t>hour </a:t>
            </a:r>
            <a:r>
              <a:rPr lang="en-US" sz="3200" dirty="0" smtClean="0"/>
              <a:t>which is </a:t>
            </a:r>
            <a:r>
              <a:rPr lang="en-US" sz="3200" dirty="0" smtClean="0">
                <a:solidFill>
                  <a:srgbClr val="FFFF00"/>
                </a:solidFill>
              </a:rPr>
              <a:t>about to come upon the whole world</a:t>
            </a:r>
            <a:r>
              <a:rPr lang="en-US" sz="3200" dirty="0" smtClean="0"/>
              <a:t>, to </a:t>
            </a:r>
            <a:r>
              <a:rPr lang="en-US" sz="3200" dirty="0" smtClean="0">
                <a:solidFill>
                  <a:srgbClr val="FFFF00"/>
                </a:solidFill>
              </a:rPr>
              <a:t>test</a:t>
            </a:r>
            <a:r>
              <a:rPr lang="en-US" sz="3200" dirty="0" smtClean="0"/>
              <a:t> those who dwell on the earth. </a:t>
            </a:r>
            <a:endParaRPr lang="en-US" sz="3200" dirty="0"/>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2008"/>
            <a:ext cx="8496944" cy="1052736"/>
          </a:xfrm>
        </p:spPr>
        <p:txBody>
          <a:bodyPr>
            <a:normAutofit fontScale="90000"/>
          </a:bodyPr>
          <a:lstStyle/>
          <a:p>
            <a:r>
              <a:rPr lang="en-US" b="1" dirty="0" smtClean="0"/>
              <a:t>Why Choose Apocalyptic Style?</a:t>
            </a:r>
            <a:endParaRPr lang="en-US" b="1" dirty="0"/>
          </a:p>
        </p:txBody>
      </p:sp>
      <p:sp>
        <p:nvSpPr>
          <p:cNvPr id="3" name="Content Placeholder 2"/>
          <p:cNvSpPr>
            <a:spLocks noGrp="1"/>
          </p:cNvSpPr>
          <p:nvPr>
            <p:ph idx="1"/>
          </p:nvPr>
        </p:nvSpPr>
        <p:spPr>
          <a:xfrm>
            <a:off x="457200" y="1196752"/>
            <a:ext cx="8686800" cy="4536504"/>
          </a:xfrm>
        </p:spPr>
        <p:txBody>
          <a:bodyPr>
            <a:normAutofit/>
          </a:bodyPr>
          <a:lstStyle/>
          <a:p>
            <a:pPr>
              <a:spcBef>
                <a:spcPts val="1800"/>
              </a:spcBef>
            </a:pPr>
            <a:r>
              <a:rPr lang="en-US" sz="3600" dirty="0" smtClean="0"/>
              <a:t>Always a response to a </a:t>
            </a:r>
            <a:r>
              <a:rPr lang="en-US" sz="3600" b="1" dirty="0" smtClean="0">
                <a:solidFill>
                  <a:srgbClr val="FFFF00"/>
                </a:solidFill>
              </a:rPr>
              <a:t>crisis</a:t>
            </a:r>
            <a:r>
              <a:rPr lang="en-US" sz="3600" dirty="0" smtClean="0"/>
              <a:t>.</a:t>
            </a:r>
          </a:p>
          <a:p>
            <a:pPr>
              <a:spcBef>
                <a:spcPts val="1800"/>
              </a:spcBef>
            </a:pPr>
            <a:r>
              <a:rPr lang="en-US" sz="3600" dirty="0" smtClean="0"/>
              <a:t>Why not just say, “God is in control”?</a:t>
            </a:r>
          </a:p>
          <a:p>
            <a:pPr lvl="1">
              <a:spcBef>
                <a:spcPts val="1400"/>
              </a:spcBef>
            </a:pPr>
            <a:endParaRPr lang="en-US" sz="28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5760"/>
            <a:ext cx="8784976" cy="1143000"/>
          </a:xfrm>
        </p:spPr>
        <p:txBody>
          <a:bodyPr>
            <a:normAutofit fontScale="90000"/>
          </a:bodyPr>
          <a:lstStyle/>
          <a:p>
            <a:pPr algn="ctr"/>
            <a:r>
              <a:rPr lang="en-US" dirty="0" smtClean="0"/>
              <a:t>Which Makes A Deeper </a:t>
            </a:r>
            <a:br>
              <a:rPr lang="en-US" dirty="0" smtClean="0"/>
            </a:br>
            <a:r>
              <a:rPr lang="en-US" dirty="0" smtClean="0"/>
              <a:t>Impression On You?</a:t>
            </a:r>
            <a:endParaRPr lang="en-US" dirty="0"/>
          </a:p>
        </p:txBody>
      </p:sp>
      <p:sp>
        <p:nvSpPr>
          <p:cNvPr id="3" name="Content Placeholder 2"/>
          <p:cNvSpPr>
            <a:spLocks noGrp="1"/>
          </p:cNvSpPr>
          <p:nvPr>
            <p:ph idx="1"/>
          </p:nvPr>
        </p:nvSpPr>
        <p:spPr>
          <a:xfrm>
            <a:off x="251520" y="1484784"/>
            <a:ext cx="3240360" cy="4781128"/>
          </a:xfrm>
        </p:spPr>
        <p:txBody>
          <a:bodyPr anchor="ctr" anchorCtr="0">
            <a:normAutofit/>
          </a:bodyPr>
          <a:lstStyle/>
          <a:p>
            <a:pPr marL="0" indent="0">
              <a:buNone/>
            </a:pPr>
            <a:r>
              <a:rPr lang="en-US" sz="3400" dirty="0" smtClean="0"/>
              <a:t>We live in a society that is becoming more aggressive against our Christian values.</a:t>
            </a:r>
            <a:endParaRPr lang="en-US" sz="3400" dirty="0"/>
          </a:p>
        </p:txBody>
      </p:sp>
      <p:cxnSp>
        <p:nvCxnSpPr>
          <p:cNvPr id="5" name="Straight Connector 4"/>
          <p:cNvCxnSpPr/>
          <p:nvPr/>
        </p:nvCxnSpPr>
        <p:spPr>
          <a:xfrm>
            <a:off x="3779912" y="1628800"/>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79912" y="4293096"/>
            <a:ext cx="0" cy="201622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75856" y="3636313"/>
            <a:ext cx="1008112" cy="584775"/>
          </a:xfrm>
          <a:prstGeom prst="rect">
            <a:avLst/>
          </a:prstGeom>
          <a:noFill/>
        </p:spPr>
        <p:txBody>
          <a:bodyPr wrap="square" rtlCol="0">
            <a:spAutoFit/>
          </a:bodyPr>
          <a:lstStyle/>
          <a:p>
            <a:pPr algn="ctr"/>
            <a:r>
              <a:rPr lang="en-US" sz="3200" b="1" dirty="0" smtClean="0"/>
              <a:t>OR</a:t>
            </a:r>
            <a:endParaRPr lang="en-US" sz="3200" b="1" dirty="0"/>
          </a:p>
        </p:txBody>
      </p:sp>
      <p:pic>
        <p:nvPicPr>
          <p:cNvPr id="9" name="Picture 8" descr="7-Head-10-Horn-Beast.jpg"/>
          <p:cNvPicPr>
            <a:picLocks noChangeAspect="1"/>
          </p:cNvPicPr>
          <p:nvPr/>
        </p:nvPicPr>
        <p:blipFill>
          <a:blip r:embed="rId2" cstate="print"/>
          <a:stretch>
            <a:fillRect/>
          </a:stretch>
        </p:blipFill>
        <p:spPr>
          <a:xfrm>
            <a:off x="4355976" y="1412776"/>
            <a:ext cx="4738614" cy="51206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052736"/>
          </a:xfrm>
        </p:spPr>
        <p:txBody>
          <a:bodyPr>
            <a:normAutofit/>
          </a:bodyPr>
          <a:lstStyle/>
          <a:p>
            <a:r>
              <a:rPr lang="en-US" b="1" i="1" dirty="0" err="1" smtClean="0"/>
              <a:t>Apokalupsis</a:t>
            </a:r>
            <a:r>
              <a:rPr lang="en-US" b="1" dirty="0" smtClean="0"/>
              <a:t> – Reveal/Uncover</a:t>
            </a:r>
            <a:endParaRPr lang="en-US" b="1" i="1" dirty="0"/>
          </a:p>
        </p:txBody>
      </p:sp>
      <p:sp>
        <p:nvSpPr>
          <p:cNvPr id="3" name="Content Placeholder 2"/>
          <p:cNvSpPr>
            <a:spLocks noGrp="1"/>
          </p:cNvSpPr>
          <p:nvPr>
            <p:ph idx="1"/>
          </p:nvPr>
        </p:nvSpPr>
        <p:spPr>
          <a:xfrm>
            <a:off x="457200" y="1196752"/>
            <a:ext cx="8686800" cy="4536504"/>
          </a:xfrm>
        </p:spPr>
        <p:txBody>
          <a:bodyPr>
            <a:normAutofit/>
          </a:bodyPr>
          <a:lstStyle/>
          <a:p>
            <a:pPr>
              <a:spcBef>
                <a:spcPts val="1800"/>
              </a:spcBef>
            </a:pPr>
            <a:r>
              <a:rPr lang="en-US" dirty="0" smtClean="0"/>
              <a:t>“</a:t>
            </a:r>
            <a:r>
              <a:rPr lang="en-US" i="1" dirty="0" smtClean="0"/>
              <a:t>And </a:t>
            </a:r>
            <a:r>
              <a:rPr lang="en-US" sz="3200" i="1" dirty="0" smtClean="0"/>
              <a:t>after this I saw another dream, and </a:t>
            </a:r>
            <a:r>
              <a:rPr lang="en-US" sz="3200" b="1" i="1" dirty="0" smtClean="0">
                <a:solidFill>
                  <a:srgbClr val="FFFF00"/>
                </a:solidFill>
              </a:rPr>
              <a:t>I will show</a:t>
            </a:r>
            <a:r>
              <a:rPr lang="en-US" sz="3200" i="1" dirty="0" smtClean="0">
                <a:solidFill>
                  <a:srgbClr val="FFFF00"/>
                </a:solidFill>
              </a:rPr>
              <a:t> </a:t>
            </a:r>
            <a:r>
              <a:rPr lang="en-US" sz="3200" i="1" dirty="0" smtClean="0"/>
              <a:t>the whole dream to you my son</a:t>
            </a:r>
            <a:r>
              <a:rPr lang="en-US" sz="3200" dirty="0" smtClean="0"/>
              <a:t>" (1 Enoch 85:1).</a:t>
            </a:r>
          </a:p>
          <a:p>
            <a:pPr>
              <a:spcBef>
                <a:spcPts val="1800"/>
              </a:spcBef>
            </a:pPr>
            <a:r>
              <a:rPr lang="en-US" sz="3200" dirty="0" smtClean="0"/>
              <a:t>"</a:t>
            </a:r>
            <a:r>
              <a:rPr lang="en-US" sz="3200" i="1" dirty="0" smtClean="0"/>
              <a:t>Blessed is he who </a:t>
            </a:r>
            <a:r>
              <a:rPr lang="en-US" sz="3200" b="1" i="1" dirty="0" smtClean="0">
                <a:solidFill>
                  <a:srgbClr val="FFFF00"/>
                </a:solidFill>
              </a:rPr>
              <a:t>reads</a:t>
            </a:r>
            <a:r>
              <a:rPr lang="en-US" sz="3200" i="1" dirty="0" smtClean="0"/>
              <a:t> and those who </a:t>
            </a:r>
            <a:r>
              <a:rPr lang="en-US" sz="3200" b="1" i="1" dirty="0" smtClean="0">
                <a:solidFill>
                  <a:srgbClr val="FFFF00"/>
                </a:solidFill>
              </a:rPr>
              <a:t>hear</a:t>
            </a:r>
            <a:r>
              <a:rPr lang="en-US" sz="3200" i="1" dirty="0" smtClean="0"/>
              <a:t> the words of the prophecy, and </a:t>
            </a:r>
            <a:r>
              <a:rPr lang="en-US" sz="3200" b="1" i="1" dirty="0" smtClean="0">
                <a:solidFill>
                  <a:srgbClr val="FFFF00"/>
                </a:solidFill>
              </a:rPr>
              <a:t>heed</a:t>
            </a:r>
            <a:r>
              <a:rPr lang="en-US" sz="3200" i="1" dirty="0" smtClean="0"/>
              <a:t> the things which are written in it; for the time is near.</a:t>
            </a:r>
            <a:r>
              <a:rPr lang="en-US" sz="3200" dirty="0" smtClean="0"/>
              <a:t>" (Revelation 1:3).</a:t>
            </a:r>
            <a:endParaRPr lang="en-US" sz="3200" dirty="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052736"/>
          </a:xfrm>
        </p:spPr>
        <p:txBody>
          <a:bodyPr>
            <a:normAutofit/>
          </a:bodyPr>
          <a:lstStyle/>
          <a:p>
            <a:r>
              <a:rPr lang="en-US" b="1" i="1" dirty="0" err="1" smtClean="0"/>
              <a:t>Apokalupsis</a:t>
            </a:r>
            <a:r>
              <a:rPr lang="en-US" b="1" dirty="0" smtClean="0"/>
              <a:t> – Reveal/Uncover</a:t>
            </a:r>
            <a:endParaRPr lang="en-US" b="1" i="1" dirty="0"/>
          </a:p>
        </p:txBody>
      </p:sp>
      <p:sp>
        <p:nvSpPr>
          <p:cNvPr id="3" name="Content Placeholder 2"/>
          <p:cNvSpPr>
            <a:spLocks noGrp="1"/>
          </p:cNvSpPr>
          <p:nvPr>
            <p:ph idx="1"/>
          </p:nvPr>
        </p:nvSpPr>
        <p:spPr>
          <a:xfrm>
            <a:off x="457200" y="1124744"/>
            <a:ext cx="8686800" cy="4608512"/>
          </a:xfrm>
        </p:spPr>
        <p:txBody>
          <a:bodyPr>
            <a:normAutofit/>
          </a:bodyPr>
          <a:lstStyle/>
          <a:p>
            <a:pPr>
              <a:spcBef>
                <a:spcPts val="1800"/>
              </a:spcBef>
            </a:pPr>
            <a:r>
              <a:rPr lang="en-US" sz="3600" dirty="0" smtClean="0"/>
              <a:t>An apocalypse often </a:t>
            </a:r>
            <a:r>
              <a:rPr lang="en-US" sz="3600" dirty="0" smtClean="0">
                <a:solidFill>
                  <a:srgbClr val="FFFF00"/>
                </a:solidFill>
              </a:rPr>
              <a:t>explains</a:t>
            </a:r>
            <a:r>
              <a:rPr lang="en-US" sz="3600" dirty="0" smtClean="0"/>
              <a:t> its imagery.</a:t>
            </a:r>
            <a:endParaRPr lang="en-US" sz="3600" dirty="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a:t>
            </a:r>
            <a:r>
              <a:rPr lang="en-US" sz="3800" b="1" u="sng" dirty="0" err="1" smtClean="0"/>
              <a:t>Esdras</a:t>
            </a:r>
            <a:r>
              <a:rPr lang="en-US" sz="3800" b="1" u="sng" dirty="0" smtClean="0"/>
              <a:t> 5:4-10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But if the Most High grants that you live, </a:t>
            </a:r>
            <a:r>
              <a:rPr lang="en-US" sz="3200" dirty="0" smtClean="0">
                <a:solidFill>
                  <a:srgbClr val="FFFF00"/>
                </a:solidFill>
              </a:rPr>
              <a:t>you shall see it thrown into confusion</a:t>
            </a:r>
            <a:r>
              <a:rPr lang="en-US" sz="3200" dirty="0" smtClean="0"/>
              <a:t> after the third period; and the sun shall suddenly begin to shine at night, and the moon during the day. Blood shall drip from wood, and the stone shall utter its voice; the peoples shall be troubled, and the stars shall fall. 6 And one shall reign whom those who inhabit the earth do not expect, and the birds shall fly away together; 7 and the Dead Sea shall cast up fish; and one whom the many do not know shall make his voice heard by night, and all shall hear his voice. 8 There shall be</a:t>
            </a:r>
            <a:endParaRPr lang="en-US" sz="3200"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a:t>
            </a:r>
            <a:r>
              <a:rPr lang="en-US" sz="3800" b="1" u="sng" dirty="0" err="1" smtClean="0"/>
              <a:t>Esdras</a:t>
            </a:r>
            <a:r>
              <a:rPr lang="en-US" sz="3800" b="1" u="sng" dirty="0" smtClean="0"/>
              <a:t> 5:4-10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chaos also in many places, fire shall often break out, the wild animals shall roam beyond their haunts, and </a:t>
            </a:r>
            <a:r>
              <a:rPr lang="en-US" sz="3200" dirty="0" err="1" smtClean="0"/>
              <a:t>menstruous</a:t>
            </a:r>
            <a:r>
              <a:rPr lang="en-US" sz="3200" dirty="0" smtClean="0"/>
              <a:t> women shall bring forth monsters. 9 Salt waters shall be found in the sweet, and all friends shall conquer one another; </a:t>
            </a:r>
            <a:r>
              <a:rPr lang="en-US" sz="3200" dirty="0" smtClean="0">
                <a:solidFill>
                  <a:srgbClr val="FFFF00"/>
                </a:solidFill>
              </a:rPr>
              <a:t>then shall reason hide itself, and wisdom shall withdraw</a:t>
            </a:r>
            <a:r>
              <a:rPr lang="en-US" sz="3200" dirty="0" smtClean="0"/>
              <a:t> into its chamber, 10 and it shall be sought by many but shall not be found, and </a:t>
            </a:r>
            <a:r>
              <a:rPr lang="en-US" sz="3200" dirty="0" smtClean="0">
                <a:solidFill>
                  <a:srgbClr val="FFFF00"/>
                </a:solidFill>
              </a:rPr>
              <a:t>unrighteousness and unrestraint shall increase on earth</a:t>
            </a:r>
            <a:r>
              <a:rPr lang="en-US" sz="3200" dirty="0" smtClean="0"/>
              <a:t>.</a:t>
            </a:r>
            <a:endParaRPr lang="en-US" sz="3200" dirty="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7:9-17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9</a:t>
            </a:r>
            <a:r>
              <a:rPr lang="en-US" sz="3200" dirty="0" smtClean="0"/>
              <a:t> After these things I looked, and behold, a great multitude which no one could count, from every nation and all tribes and peoples and tongues, standing before the throne and before the Lamb, clothed in white robes, and palm branches were in their hands; </a:t>
            </a:r>
            <a:r>
              <a:rPr lang="en-US" sz="3200" baseline="30000" dirty="0" smtClean="0"/>
              <a:t>10</a:t>
            </a:r>
            <a:r>
              <a:rPr lang="en-US" sz="3200" dirty="0" smtClean="0"/>
              <a:t> and they cry out with a loud voice, saying, “</a:t>
            </a:r>
            <a:r>
              <a:rPr lang="en-US" sz="3200" b="1" dirty="0" smtClean="0"/>
              <a:t>S</a:t>
            </a:r>
            <a:r>
              <a:rPr lang="en-US" sz="3200" dirty="0" smtClean="0"/>
              <a:t>alvation to our God who sits on the throne, and to the Lamb.” </a:t>
            </a:r>
            <a:r>
              <a:rPr lang="en-US" sz="3200" baseline="30000" dirty="0" smtClean="0"/>
              <a:t>11</a:t>
            </a:r>
            <a:r>
              <a:rPr lang="en-US" sz="3200" dirty="0" smtClean="0"/>
              <a:t> And all the angels were standing around the throne and around the elders and the four living creatures; and they fell on their faces before the throne and worshiped God, </a:t>
            </a:r>
            <a:r>
              <a:rPr lang="en-US" sz="3200" baseline="30000" dirty="0" smtClean="0"/>
              <a:t>12</a:t>
            </a:r>
            <a:r>
              <a:rPr lang="en-US" sz="3200" dirty="0" smtClean="0"/>
              <a:t> saying, “</a:t>
            </a:r>
            <a:r>
              <a:rPr lang="en-US" sz="3200" b="1" dirty="0" smtClean="0"/>
              <a:t>A</a:t>
            </a:r>
            <a:r>
              <a:rPr lang="en-US" sz="3200" dirty="0" smtClean="0"/>
              <a:t>men, blessing and</a:t>
            </a:r>
            <a:endParaRPr lang="en-US" sz="3200" dirty="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7:9-17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glory and wisdom and thanksgiving and honor and power and might, be to our God forever and ever. Amen.” </a:t>
            </a:r>
            <a:r>
              <a:rPr lang="en-US" sz="3200" baseline="30000" dirty="0" smtClean="0"/>
              <a:t>13</a:t>
            </a:r>
            <a:r>
              <a:rPr lang="en-US" sz="3200" dirty="0" smtClean="0"/>
              <a:t> Then one of the elders answered, saying to me, “These who are clothed in the white robes, who are they, and where have they come from?” </a:t>
            </a:r>
            <a:r>
              <a:rPr lang="en-US" sz="3200" baseline="30000" dirty="0" smtClean="0"/>
              <a:t>14</a:t>
            </a:r>
            <a:r>
              <a:rPr lang="en-US" sz="3200" dirty="0" smtClean="0"/>
              <a:t> I said to him, “My lord, you know.” And he said to me, “</a:t>
            </a:r>
            <a:r>
              <a:rPr lang="en-US" sz="3200" dirty="0" smtClean="0">
                <a:solidFill>
                  <a:srgbClr val="FFFF00"/>
                </a:solidFill>
              </a:rPr>
              <a:t>These are </a:t>
            </a:r>
            <a:r>
              <a:rPr lang="en-US" sz="3200" dirty="0" smtClean="0"/>
              <a:t>the ones who come out of the great tribulation, and </a:t>
            </a:r>
            <a:r>
              <a:rPr lang="en-US" sz="3200" dirty="0" smtClean="0">
                <a:solidFill>
                  <a:srgbClr val="FFFF00"/>
                </a:solidFill>
              </a:rPr>
              <a:t>they have </a:t>
            </a:r>
            <a:r>
              <a:rPr lang="en-US" sz="3200" dirty="0" smtClean="0"/>
              <a:t>washed their robes and made them white in the blood of the Lamb. </a:t>
            </a:r>
            <a:r>
              <a:rPr lang="en-US" sz="3200" baseline="30000" dirty="0" smtClean="0"/>
              <a:t>15</a:t>
            </a:r>
            <a:r>
              <a:rPr lang="en-US" sz="3200" dirty="0" smtClean="0"/>
              <a:t> “</a:t>
            </a:r>
            <a:r>
              <a:rPr lang="en-US" sz="3200" dirty="0" smtClean="0">
                <a:solidFill>
                  <a:srgbClr val="FFFF00"/>
                </a:solidFill>
              </a:rPr>
              <a:t>For this reason</a:t>
            </a:r>
            <a:r>
              <a:rPr lang="en-US" sz="3200" dirty="0" smtClean="0"/>
              <a:t>, they are before the throne of God; and they serve Him day and night in His temple; and</a:t>
            </a:r>
            <a:endParaRPr lang="en-US" sz="3200" dirty="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7:9-17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He who sits on the throne will spread His tabernacle over them. </a:t>
            </a:r>
            <a:r>
              <a:rPr lang="en-US" sz="3200" baseline="30000" dirty="0" smtClean="0"/>
              <a:t>16</a:t>
            </a:r>
            <a:r>
              <a:rPr lang="en-US" sz="3200" dirty="0" smtClean="0"/>
              <a:t> “They will hunger no longer, nor thirst anymore; nor will the sun beat down on them, nor any heat; </a:t>
            </a:r>
            <a:r>
              <a:rPr lang="en-US" sz="3200" baseline="30000" dirty="0" smtClean="0"/>
              <a:t>17</a:t>
            </a:r>
            <a:r>
              <a:rPr lang="en-US" sz="3200" dirty="0" smtClean="0"/>
              <a:t> for the Lamb in the center of the throne will be their shepherd, and will guide them to springs of the water of life; and God will wipe every tear from their eyes.”</a:t>
            </a:r>
            <a:endParaRPr lang="en-US" sz="3200" dirty="0"/>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Introduction:</a:t>
            </a:r>
            <a:endParaRPr lang="en-US" b="1" dirty="0"/>
          </a:p>
        </p:txBody>
      </p:sp>
      <p:sp>
        <p:nvSpPr>
          <p:cNvPr id="3" name="Content Placeholder 2"/>
          <p:cNvSpPr>
            <a:spLocks noGrp="1"/>
          </p:cNvSpPr>
          <p:nvPr>
            <p:ph idx="1"/>
          </p:nvPr>
        </p:nvSpPr>
        <p:spPr>
          <a:xfrm>
            <a:off x="457200" y="980728"/>
            <a:ext cx="8686800" cy="4680520"/>
          </a:xfrm>
        </p:spPr>
        <p:txBody>
          <a:bodyPr>
            <a:normAutofit/>
          </a:bodyPr>
          <a:lstStyle/>
          <a:p>
            <a:pPr>
              <a:spcBef>
                <a:spcPts val="1400"/>
              </a:spcBef>
            </a:pPr>
            <a:r>
              <a:rPr lang="en-US" sz="3600" i="1" dirty="0" smtClean="0"/>
              <a:t>Understanding Apocalyptic Literature</a:t>
            </a:r>
            <a:r>
              <a:rPr lang="en-US" sz="3600" dirty="0" smtClean="0"/>
              <a:t>              by Mark Roberts</a:t>
            </a:r>
          </a:p>
          <a:p>
            <a:pPr>
              <a:spcBef>
                <a:spcPts val="1400"/>
              </a:spcBef>
              <a:buNone/>
            </a:pPr>
            <a:endParaRPr lang="en-US" sz="32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descr="apoclit.jpg"/>
          <p:cNvPicPr>
            <a:picLocks noChangeAspect="1"/>
          </p:cNvPicPr>
          <p:nvPr/>
        </p:nvPicPr>
        <p:blipFill>
          <a:blip r:embed="rId2" cstate="print"/>
          <a:stretch>
            <a:fillRect/>
          </a:stretch>
        </p:blipFill>
        <p:spPr>
          <a:xfrm>
            <a:off x="5004048" y="1781904"/>
            <a:ext cx="2709609" cy="4023360"/>
          </a:xfrm>
          <a:prstGeom prst="rect">
            <a:avLst/>
          </a:prstGeom>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3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p:stCondLst>
                              <p:cond delay="1300"/>
                            </p:stCondLst>
                            <p:childTnLst>
                              <p:par>
                                <p:cTn id="16" presetID="27" presetClass="entr" presetSubtype="0" fill="hold" grpId="0" nodeType="afterEffect">
                                  <p:stCondLst>
                                    <p:cond delay="100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052736"/>
          </a:xfrm>
        </p:spPr>
        <p:txBody>
          <a:bodyPr>
            <a:normAutofit/>
          </a:bodyPr>
          <a:lstStyle/>
          <a:p>
            <a:r>
              <a:rPr lang="en-US" b="1" i="1" dirty="0" err="1" smtClean="0"/>
              <a:t>Apokalupsis</a:t>
            </a:r>
            <a:r>
              <a:rPr lang="en-US" b="1" dirty="0" smtClean="0"/>
              <a:t> – Reveal/Uncover</a:t>
            </a:r>
            <a:endParaRPr lang="en-US" b="1" i="1" dirty="0"/>
          </a:p>
        </p:txBody>
      </p:sp>
      <p:sp>
        <p:nvSpPr>
          <p:cNvPr id="3" name="Content Placeholder 2"/>
          <p:cNvSpPr>
            <a:spLocks noGrp="1"/>
          </p:cNvSpPr>
          <p:nvPr>
            <p:ph idx="1"/>
          </p:nvPr>
        </p:nvSpPr>
        <p:spPr>
          <a:xfrm>
            <a:off x="457200" y="1124744"/>
            <a:ext cx="8686800" cy="4608512"/>
          </a:xfrm>
        </p:spPr>
        <p:txBody>
          <a:bodyPr>
            <a:normAutofit/>
          </a:bodyPr>
          <a:lstStyle/>
          <a:p>
            <a:pPr>
              <a:spcBef>
                <a:spcPts val="1800"/>
              </a:spcBef>
            </a:pPr>
            <a:r>
              <a:rPr lang="en-US" sz="3600" dirty="0" smtClean="0"/>
              <a:t>An apocalypse often </a:t>
            </a:r>
            <a:r>
              <a:rPr lang="en-US" sz="3600" dirty="0" smtClean="0">
                <a:solidFill>
                  <a:srgbClr val="FFFF00"/>
                </a:solidFill>
              </a:rPr>
              <a:t>explains</a:t>
            </a:r>
            <a:r>
              <a:rPr lang="en-US" sz="3600" dirty="0" smtClean="0"/>
              <a:t> its imagery.</a:t>
            </a:r>
          </a:p>
          <a:p>
            <a:pPr>
              <a:spcBef>
                <a:spcPts val="1800"/>
              </a:spcBef>
            </a:pPr>
            <a:r>
              <a:rPr lang="en-US" sz="3600" dirty="0" smtClean="0"/>
              <a:t>No explanation = meaning was probably </a:t>
            </a:r>
            <a:r>
              <a:rPr lang="en-US" sz="3600" dirty="0" smtClean="0">
                <a:solidFill>
                  <a:srgbClr val="FFFF00"/>
                </a:solidFill>
              </a:rPr>
              <a:t>obvious</a:t>
            </a:r>
            <a:r>
              <a:rPr lang="en-US" sz="3600" dirty="0" smtClean="0"/>
              <a:t> to original readers.</a:t>
            </a:r>
          </a:p>
          <a:p>
            <a:pPr>
              <a:spcBef>
                <a:spcPts val="1800"/>
              </a:spcBef>
            </a:pPr>
            <a:r>
              <a:rPr lang="en-US" sz="3600" dirty="0" smtClean="0"/>
              <a:t>We should be careful </a:t>
            </a:r>
            <a:r>
              <a:rPr lang="en-US" sz="3600" dirty="0" smtClean="0">
                <a:solidFill>
                  <a:srgbClr val="FFFF00"/>
                </a:solidFill>
              </a:rPr>
              <a:t>not to force meaning</a:t>
            </a:r>
            <a:r>
              <a:rPr lang="en-US" sz="3600" dirty="0" smtClean="0"/>
              <a:t> out of every detail!</a:t>
            </a:r>
            <a:endParaRPr lang="en-US" sz="3600" dirty="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052736"/>
          </a:xfrm>
        </p:spPr>
        <p:txBody>
          <a:bodyPr>
            <a:normAutofit/>
          </a:bodyPr>
          <a:lstStyle/>
          <a:p>
            <a:r>
              <a:rPr lang="en-US" b="1" i="1" dirty="0" err="1" smtClean="0"/>
              <a:t>Apokalupsis</a:t>
            </a:r>
            <a:r>
              <a:rPr lang="en-US" b="1" dirty="0" smtClean="0"/>
              <a:t> – Reveal/Uncover</a:t>
            </a:r>
            <a:endParaRPr lang="en-US" b="1" i="1" dirty="0"/>
          </a:p>
        </p:txBody>
      </p:sp>
      <p:sp>
        <p:nvSpPr>
          <p:cNvPr id="3" name="Content Placeholder 2"/>
          <p:cNvSpPr>
            <a:spLocks noGrp="1"/>
          </p:cNvSpPr>
          <p:nvPr>
            <p:ph idx="1"/>
          </p:nvPr>
        </p:nvSpPr>
        <p:spPr>
          <a:xfrm>
            <a:off x="457200" y="1628800"/>
            <a:ext cx="8686800" cy="3600400"/>
          </a:xfrm>
        </p:spPr>
        <p:txBody>
          <a:bodyPr>
            <a:normAutofit/>
          </a:bodyPr>
          <a:lstStyle/>
          <a:p>
            <a:pPr marL="0" indent="36513" algn="ctr">
              <a:spcBef>
                <a:spcPts val="1800"/>
              </a:spcBef>
              <a:buNone/>
            </a:pPr>
            <a:r>
              <a:rPr lang="en-US" sz="3600" dirty="0" smtClean="0">
                <a:solidFill>
                  <a:srgbClr val="FFFF00"/>
                </a:solidFill>
              </a:rPr>
              <a:t>God</a:t>
            </a:r>
            <a:r>
              <a:rPr lang="en-US" sz="3600" dirty="0" smtClean="0"/>
              <a:t> is using a </a:t>
            </a:r>
            <a:r>
              <a:rPr lang="en-US" sz="3600" dirty="0" smtClean="0">
                <a:solidFill>
                  <a:srgbClr val="FFFF00"/>
                </a:solidFill>
              </a:rPr>
              <a:t>special style </a:t>
            </a:r>
            <a:r>
              <a:rPr lang="en-US" sz="3600" dirty="0" smtClean="0"/>
              <a:t>of writing with vivid imagery to </a:t>
            </a:r>
            <a:r>
              <a:rPr lang="en-US" sz="3600" dirty="0" smtClean="0">
                <a:solidFill>
                  <a:srgbClr val="FFFF00"/>
                </a:solidFill>
              </a:rPr>
              <a:t>reveal</a:t>
            </a:r>
            <a:r>
              <a:rPr lang="en-US" sz="3600" dirty="0" smtClean="0"/>
              <a:t> to His people that He will always </a:t>
            </a:r>
            <a:r>
              <a:rPr lang="en-US" sz="3600" dirty="0" smtClean="0">
                <a:solidFill>
                  <a:srgbClr val="FFFF00"/>
                </a:solidFill>
              </a:rPr>
              <a:t>overcome evil </a:t>
            </a:r>
            <a:r>
              <a:rPr lang="en-US" sz="3600" dirty="0" smtClean="0"/>
              <a:t>but it will happen on </a:t>
            </a:r>
            <a:r>
              <a:rPr lang="en-US" sz="3600" dirty="0" smtClean="0">
                <a:solidFill>
                  <a:srgbClr val="FFFF00"/>
                </a:solidFill>
              </a:rPr>
              <a:t>His time </a:t>
            </a:r>
            <a:r>
              <a:rPr lang="en-US" sz="3600" dirty="0" smtClean="0"/>
              <a:t>and in </a:t>
            </a:r>
            <a:r>
              <a:rPr lang="en-US" sz="3600" dirty="0" smtClean="0">
                <a:solidFill>
                  <a:srgbClr val="FFFF00"/>
                </a:solidFill>
              </a:rPr>
              <a:t>His way </a:t>
            </a:r>
            <a:r>
              <a:rPr lang="en-US" sz="3600" dirty="0" smtClean="0"/>
              <a:t>and </a:t>
            </a:r>
            <a:r>
              <a:rPr lang="en-US" sz="3600" dirty="0" smtClean="0">
                <a:solidFill>
                  <a:srgbClr val="FFFF00"/>
                </a:solidFill>
              </a:rPr>
              <a:t>their hope </a:t>
            </a:r>
            <a:r>
              <a:rPr lang="en-US" sz="3600" dirty="0" smtClean="0"/>
              <a:t>of heaven </a:t>
            </a:r>
            <a:r>
              <a:rPr lang="en-US" sz="3600" dirty="0" smtClean="0">
                <a:solidFill>
                  <a:srgbClr val="FFFF00"/>
                </a:solidFill>
              </a:rPr>
              <a:t>should motivate </a:t>
            </a:r>
            <a:r>
              <a:rPr lang="en-US" sz="3600" dirty="0" smtClean="0"/>
              <a:t>them to be faithful.</a:t>
            </a:r>
            <a:endParaRPr lang="en-US" sz="3600" dirty="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3140968"/>
            <a:ext cx="7848872" cy="2301240"/>
          </a:xfrm>
        </p:spPr>
        <p:txBody>
          <a:bodyPr>
            <a:normAutofit/>
          </a:bodyPr>
          <a:lstStyle/>
          <a:p>
            <a:r>
              <a:rPr lang="en-US" sz="4200" dirty="0" smtClean="0"/>
              <a:t>An Introduction To Apocalyptic Literature</a:t>
            </a:r>
            <a:endParaRPr lang="en-US" sz="4200" dirty="0"/>
          </a:p>
        </p:txBody>
      </p:sp>
      <p:sp>
        <p:nvSpPr>
          <p:cNvPr id="3" name="Subtitle 2"/>
          <p:cNvSpPr>
            <a:spLocks noGrp="1"/>
          </p:cNvSpPr>
          <p:nvPr>
            <p:ph type="subTitle" idx="1"/>
          </p:nvPr>
        </p:nvSpPr>
        <p:spPr>
          <a:xfrm>
            <a:off x="1259632" y="1340768"/>
            <a:ext cx="6480048" cy="1752600"/>
          </a:xfrm>
        </p:spPr>
        <p:txBody>
          <a:bodyPr>
            <a:normAutofit/>
          </a:bodyPr>
          <a:lstStyle/>
          <a:p>
            <a:r>
              <a:rPr lang="en-US" sz="3000" dirty="0" smtClean="0"/>
              <a:t>The Book of Revelation</a:t>
            </a:r>
            <a:endParaRPr lang="en-US" sz="3000" dirty="0"/>
          </a:p>
        </p:txBody>
      </p:sp>
      <p:sp>
        <p:nvSpPr>
          <p:cNvPr id="4" name="Subtitle 2"/>
          <p:cNvSpPr txBox="1">
            <a:spLocks/>
          </p:cNvSpPr>
          <p:nvPr/>
        </p:nvSpPr>
        <p:spPr>
          <a:xfrm>
            <a:off x="1187624" y="4365104"/>
            <a:ext cx="6480048" cy="744488"/>
          </a:xfrm>
          <a:prstGeom prst="rect">
            <a:avLst/>
          </a:prstGeom>
        </p:spPr>
        <p:txBody>
          <a:bodyPr vert="horz" tIns="0" rIns="45720" bIns="0"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Part 1</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Introduction:</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What is genre?</a:t>
            </a:r>
          </a:p>
          <a:p>
            <a:pPr>
              <a:spcBef>
                <a:spcPts val="1800"/>
              </a:spcBef>
            </a:pPr>
            <a:r>
              <a:rPr lang="en-US" sz="3600" dirty="0" smtClean="0"/>
              <a:t>Revelation: Letter and Apocalyptic</a:t>
            </a:r>
          </a:p>
          <a:p>
            <a:pPr>
              <a:spcBef>
                <a:spcPts val="1800"/>
              </a:spcBef>
            </a:pPr>
            <a:r>
              <a:rPr lang="en-US" sz="3600" dirty="0" smtClean="0"/>
              <a:t>Does genre really matter?</a:t>
            </a:r>
          </a:p>
          <a:p>
            <a:pPr>
              <a:spcBef>
                <a:spcPts val="1800"/>
              </a:spcBef>
              <a:buNone/>
            </a:pPr>
            <a:endParaRPr lang="en-US" sz="32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NOT One-Of-A-Kind!</a:t>
            </a:r>
            <a:endParaRPr lang="en-US" b="1" dirty="0"/>
          </a:p>
        </p:txBody>
      </p:sp>
      <p:sp>
        <p:nvSpPr>
          <p:cNvPr id="3" name="Content Placeholder 2"/>
          <p:cNvSpPr>
            <a:spLocks noGrp="1"/>
          </p:cNvSpPr>
          <p:nvPr>
            <p:ph idx="1"/>
          </p:nvPr>
        </p:nvSpPr>
        <p:spPr>
          <a:xfrm>
            <a:off x="457200" y="1124744"/>
            <a:ext cx="8686800" cy="4536504"/>
          </a:xfrm>
        </p:spPr>
        <p:txBody>
          <a:bodyPr>
            <a:normAutofit/>
          </a:bodyPr>
          <a:lstStyle/>
          <a:p>
            <a:pPr>
              <a:spcBef>
                <a:spcPts val="1800"/>
              </a:spcBef>
            </a:pPr>
            <a:r>
              <a:rPr lang="en-US" sz="3600" b="1" dirty="0" smtClean="0"/>
              <a:t>Biblical Examples</a:t>
            </a:r>
            <a:r>
              <a:rPr lang="en-US" sz="3600" dirty="0" smtClean="0"/>
              <a:t>: Daniel, Ezekiel, and Zechariah.</a:t>
            </a:r>
          </a:p>
          <a:p>
            <a:pPr>
              <a:spcBef>
                <a:spcPts val="1800"/>
              </a:spcBef>
            </a:pPr>
            <a:r>
              <a:rPr lang="en-US" sz="3600" b="1" dirty="0" smtClean="0"/>
              <a:t>Extra-Biblical Examples</a:t>
            </a:r>
            <a:r>
              <a:rPr lang="en-US" sz="3600" dirty="0" smtClean="0"/>
              <a:t>: Enoch, Assumption of Moses, Apoc. of Baruch, 2 </a:t>
            </a:r>
            <a:r>
              <a:rPr lang="en-US" sz="3600" dirty="0" err="1" smtClean="0"/>
              <a:t>Esdras</a:t>
            </a:r>
            <a:r>
              <a:rPr lang="en-US" sz="3600" dirty="0" smtClean="0"/>
              <a:t>, Shepherd of </a:t>
            </a:r>
            <a:r>
              <a:rPr lang="en-US" sz="3600" dirty="0" err="1" smtClean="0"/>
              <a:t>Hermas</a:t>
            </a:r>
            <a:r>
              <a:rPr lang="en-US" sz="3600" dirty="0" smtClean="0"/>
              <a:t>, The Animal Apocalypse</a:t>
            </a:r>
          </a:p>
          <a:p>
            <a:pPr>
              <a:spcBef>
                <a:spcPts val="1800"/>
              </a:spcBef>
            </a:pPr>
            <a:endParaRPr lang="en-US" sz="32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2008"/>
            <a:ext cx="8496944" cy="1052736"/>
          </a:xfrm>
        </p:spPr>
        <p:txBody>
          <a:bodyPr>
            <a:normAutofit fontScale="90000"/>
          </a:bodyPr>
          <a:lstStyle/>
          <a:p>
            <a:r>
              <a:rPr lang="en-US" b="1" dirty="0" smtClean="0"/>
              <a:t>Why Choose Apocalyptic Style?</a:t>
            </a:r>
            <a:endParaRPr lang="en-US" b="1" dirty="0"/>
          </a:p>
        </p:txBody>
      </p:sp>
      <p:sp>
        <p:nvSpPr>
          <p:cNvPr id="3" name="Content Placeholder 2"/>
          <p:cNvSpPr>
            <a:spLocks noGrp="1"/>
          </p:cNvSpPr>
          <p:nvPr>
            <p:ph idx="1"/>
          </p:nvPr>
        </p:nvSpPr>
        <p:spPr>
          <a:xfrm>
            <a:off x="457200" y="1196752"/>
            <a:ext cx="8686800" cy="4536504"/>
          </a:xfrm>
        </p:spPr>
        <p:txBody>
          <a:bodyPr>
            <a:normAutofit/>
          </a:bodyPr>
          <a:lstStyle/>
          <a:p>
            <a:pPr>
              <a:spcBef>
                <a:spcPts val="1200"/>
              </a:spcBef>
            </a:pPr>
            <a:r>
              <a:rPr lang="en-US" sz="3600" dirty="0" smtClean="0"/>
              <a:t>Always a response to a </a:t>
            </a:r>
            <a:r>
              <a:rPr lang="en-US" sz="3600" b="1" dirty="0" smtClean="0">
                <a:solidFill>
                  <a:srgbClr val="FFFF00"/>
                </a:solidFill>
              </a:rPr>
              <a:t>crisis</a:t>
            </a:r>
            <a:r>
              <a:rPr lang="en-US" sz="3600" dirty="0" smtClean="0"/>
              <a:t>.</a:t>
            </a:r>
          </a:p>
          <a:p>
            <a:pPr lvl="1">
              <a:spcBef>
                <a:spcPts val="1400"/>
              </a:spcBef>
            </a:pPr>
            <a:endParaRPr lang="en-US" sz="28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Psalm 137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a:t>
            </a:r>
            <a:r>
              <a:rPr lang="en-US" sz="3200" dirty="0" smtClean="0"/>
              <a:t> By the rivers of </a:t>
            </a:r>
            <a:r>
              <a:rPr lang="en-US" sz="3200" dirty="0" smtClean="0">
                <a:solidFill>
                  <a:srgbClr val="FFFF00"/>
                </a:solidFill>
              </a:rPr>
              <a:t>Babylon</a:t>
            </a:r>
            <a:r>
              <a:rPr lang="en-US" sz="3200" dirty="0" smtClean="0"/>
              <a:t>, There we sat down and </a:t>
            </a:r>
            <a:r>
              <a:rPr lang="en-US" sz="3200" dirty="0" smtClean="0">
                <a:solidFill>
                  <a:srgbClr val="FFFF00"/>
                </a:solidFill>
              </a:rPr>
              <a:t>wept</a:t>
            </a:r>
            <a:r>
              <a:rPr lang="en-US" sz="3200" dirty="0" smtClean="0"/>
              <a:t>, When we remembered Zion. </a:t>
            </a:r>
            <a:r>
              <a:rPr lang="en-US" sz="3200" baseline="30000" dirty="0" smtClean="0"/>
              <a:t>2</a:t>
            </a:r>
            <a:r>
              <a:rPr lang="en-US" sz="3200" dirty="0" smtClean="0"/>
              <a:t> Upon the willows in the midst of it We hung our harps. </a:t>
            </a:r>
            <a:r>
              <a:rPr lang="en-US" sz="3200" baseline="30000" dirty="0" smtClean="0"/>
              <a:t>3</a:t>
            </a:r>
            <a:r>
              <a:rPr lang="en-US" sz="3200" dirty="0" smtClean="0"/>
              <a:t> For there </a:t>
            </a:r>
            <a:r>
              <a:rPr lang="en-US" sz="3200" dirty="0" smtClean="0">
                <a:solidFill>
                  <a:srgbClr val="FFFF00"/>
                </a:solidFill>
              </a:rPr>
              <a:t>our captors </a:t>
            </a:r>
            <a:r>
              <a:rPr lang="en-US" sz="3200" dirty="0" smtClean="0"/>
              <a:t>demanded of us songs, And </a:t>
            </a:r>
            <a:r>
              <a:rPr lang="en-US" sz="3200" dirty="0" smtClean="0">
                <a:solidFill>
                  <a:srgbClr val="FFFF00"/>
                </a:solidFill>
              </a:rPr>
              <a:t>our tormentors </a:t>
            </a:r>
            <a:r>
              <a:rPr lang="en-US" sz="3200" dirty="0" smtClean="0"/>
              <a:t>mirth, </a:t>
            </a:r>
            <a:r>
              <a:rPr lang="en-US" sz="3200" i="1" dirty="0" smtClean="0"/>
              <a:t>saying,</a:t>
            </a:r>
            <a:r>
              <a:rPr lang="en-US" sz="3200" dirty="0" smtClean="0"/>
              <a:t> “Sing us one of the songs of Zion.” </a:t>
            </a:r>
            <a:r>
              <a:rPr lang="en-US" sz="3200" baseline="30000" dirty="0" smtClean="0"/>
              <a:t>4</a:t>
            </a:r>
            <a:r>
              <a:rPr lang="en-US" sz="3200" dirty="0" smtClean="0"/>
              <a:t> </a:t>
            </a:r>
            <a:r>
              <a:rPr lang="en-US" sz="3200" dirty="0" smtClean="0">
                <a:solidFill>
                  <a:srgbClr val="FFFF00"/>
                </a:solidFill>
              </a:rPr>
              <a:t>How can we sing </a:t>
            </a:r>
            <a:r>
              <a:rPr lang="en-US" sz="3200" dirty="0" smtClean="0"/>
              <a:t>the </a:t>
            </a:r>
            <a:r>
              <a:rPr lang="en-US" sz="3200" cap="small" dirty="0" smtClean="0"/>
              <a:t>Lord’s</a:t>
            </a:r>
            <a:r>
              <a:rPr lang="en-US" sz="3200" dirty="0" smtClean="0"/>
              <a:t> song In a foreign land? </a:t>
            </a:r>
            <a:r>
              <a:rPr lang="en-US" sz="3200" baseline="30000" dirty="0" smtClean="0"/>
              <a:t>5</a:t>
            </a:r>
            <a:r>
              <a:rPr lang="en-US" sz="3200" dirty="0" smtClean="0"/>
              <a:t> If I forget you, O Jerusalem, May my right hand forget </a:t>
            </a:r>
            <a:r>
              <a:rPr lang="en-US" sz="3200" i="1" dirty="0" smtClean="0"/>
              <a:t>her skill.</a:t>
            </a:r>
            <a:r>
              <a:rPr lang="en-US" sz="3200" dirty="0" smtClean="0"/>
              <a:t> </a:t>
            </a:r>
            <a:r>
              <a:rPr lang="en-US" sz="3200" baseline="30000" dirty="0" smtClean="0"/>
              <a:t>6</a:t>
            </a:r>
            <a:r>
              <a:rPr lang="en-US" sz="3200" dirty="0" smtClean="0"/>
              <a:t> May my tongue cling to the roof of my mouth If I do not remember you, If I do not exalt Jerusalem Above my chief joy. </a:t>
            </a:r>
            <a:r>
              <a:rPr lang="en-US" sz="3200" baseline="30000" dirty="0" smtClean="0"/>
              <a:t>7</a:t>
            </a:r>
            <a:r>
              <a:rPr lang="en-US" sz="3200" dirty="0" smtClean="0"/>
              <a:t> Remember, O </a:t>
            </a:r>
            <a:r>
              <a:rPr lang="en-US" sz="3200" cap="small" dirty="0" smtClean="0"/>
              <a:t>Lord</a:t>
            </a:r>
            <a:r>
              <a:rPr lang="en-US" sz="3200" dirty="0" smtClean="0"/>
              <a:t>, against the sons of Edom The day of Jerusalem, </a:t>
            </a:r>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Psalm 137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Who said, “Raze it, raze it To its very foundation.” </a:t>
            </a:r>
            <a:r>
              <a:rPr lang="en-US" sz="3200" baseline="30000" dirty="0" smtClean="0"/>
              <a:t>8</a:t>
            </a:r>
            <a:r>
              <a:rPr lang="en-US" sz="3200" dirty="0" smtClean="0"/>
              <a:t> O daughter of Babylon, you devastated one, </a:t>
            </a:r>
            <a:r>
              <a:rPr lang="en-US" sz="3200" dirty="0" smtClean="0">
                <a:solidFill>
                  <a:srgbClr val="FFFF00"/>
                </a:solidFill>
              </a:rPr>
              <a:t>How blessed will be the one who repays you</a:t>
            </a:r>
            <a:r>
              <a:rPr lang="en-US" sz="3200" dirty="0" smtClean="0"/>
              <a:t> With the recompense with which you have repaid us. </a:t>
            </a:r>
            <a:r>
              <a:rPr lang="en-US" sz="3200" baseline="30000" dirty="0" smtClean="0"/>
              <a:t>9</a:t>
            </a:r>
            <a:r>
              <a:rPr lang="en-US" sz="3200" dirty="0" smtClean="0"/>
              <a:t> </a:t>
            </a:r>
            <a:r>
              <a:rPr lang="en-US" sz="3200" dirty="0" smtClean="0">
                <a:solidFill>
                  <a:srgbClr val="FFFF00"/>
                </a:solidFill>
              </a:rPr>
              <a:t>How blessed will be the one who seizes and dashes your little ones </a:t>
            </a:r>
            <a:r>
              <a:rPr lang="en-US" sz="3200" dirty="0" smtClean="0"/>
              <a:t>Against the rock. </a:t>
            </a:r>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1:9</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9</a:t>
            </a:r>
            <a:r>
              <a:rPr lang="en-US" sz="3200" dirty="0" smtClean="0"/>
              <a:t> I, John, your brother and fellow partaker in the </a:t>
            </a:r>
            <a:r>
              <a:rPr lang="en-US" sz="3200" dirty="0" smtClean="0">
                <a:solidFill>
                  <a:srgbClr val="FFFF00"/>
                </a:solidFill>
              </a:rPr>
              <a:t>tribulation</a:t>
            </a:r>
            <a:r>
              <a:rPr lang="en-US" sz="3200" dirty="0" smtClean="0"/>
              <a:t> and kingdom and </a:t>
            </a:r>
            <a:r>
              <a:rPr lang="en-US" sz="3200" dirty="0" smtClean="0">
                <a:solidFill>
                  <a:srgbClr val="FFFF00"/>
                </a:solidFill>
              </a:rPr>
              <a:t>perseverance</a:t>
            </a:r>
            <a:r>
              <a:rPr lang="en-US" sz="3200" dirty="0" smtClean="0"/>
              <a:t> </a:t>
            </a:r>
            <a:r>
              <a:rPr lang="en-US" sz="3200" i="1" dirty="0" smtClean="0"/>
              <a:t>which are </a:t>
            </a:r>
            <a:r>
              <a:rPr lang="en-US" sz="3200" dirty="0" smtClean="0"/>
              <a:t>in Jesus, was on the island called Patmos </a:t>
            </a:r>
            <a:r>
              <a:rPr lang="en-US" sz="3200" dirty="0" smtClean="0">
                <a:solidFill>
                  <a:srgbClr val="FFFF00"/>
                </a:solidFill>
              </a:rPr>
              <a:t>because of the word of God </a:t>
            </a:r>
            <a:r>
              <a:rPr lang="en-US" sz="3200" dirty="0" smtClean="0"/>
              <a:t>and the testimony of Jesus.</a:t>
            </a:r>
            <a:endParaRPr lang="en-US" sz="3200"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2:9-10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9</a:t>
            </a:r>
            <a:r>
              <a:rPr lang="en-US" sz="3200" dirty="0" smtClean="0"/>
              <a:t> ‘I know your </a:t>
            </a:r>
            <a:r>
              <a:rPr lang="en-US" sz="3200" dirty="0" smtClean="0">
                <a:solidFill>
                  <a:srgbClr val="FFFF00"/>
                </a:solidFill>
              </a:rPr>
              <a:t>tribulation</a:t>
            </a:r>
            <a:r>
              <a:rPr lang="en-US" sz="3200" dirty="0" smtClean="0"/>
              <a:t> and your </a:t>
            </a:r>
            <a:r>
              <a:rPr lang="en-US" sz="3200" dirty="0" smtClean="0">
                <a:solidFill>
                  <a:srgbClr val="FFFF00"/>
                </a:solidFill>
              </a:rPr>
              <a:t>poverty</a:t>
            </a:r>
            <a:r>
              <a:rPr lang="en-US" sz="3200" dirty="0" smtClean="0"/>
              <a:t> (but you are rich), and the blasphemy by those who say they are Jews and are not, but are a synagogue of Satan. </a:t>
            </a:r>
            <a:r>
              <a:rPr lang="en-US" sz="3200" baseline="30000" dirty="0" smtClean="0"/>
              <a:t>10</a:t>
            </a:r>
            <a:r>
              <a:rPr lang="en-US" sz="3200" dirty="0" smtClean="0"/>
              <a:t> ‘</a:t>
            </a:r>
            <a:r>
              <a:rPr lang="en-US" sz="3200" dirty="0" smtClean="0">
                <a:solidFill>
                  <a:srgbClr val="FFFF00"/>
                </a:solidFill>
              </a:rPr>
              <a:t>Do not fear what you are about to suffer</a:t>
            </a:r>
            <a:r>
              <a:rPr lang="en-US" sz="3200" dirty="0" smtClean="0"/>
              <a:t>. Behold, the devil is about to cast some of you into </a:t>
            </a:r>
            <a:r>
              <a:rPr lang="en-US" sz="3200" dirty="0" smtClean="0">
                <a:solidFill>
                  <a:srgbClr val="FFFF00"/>
                </a:solidFill>
              </a:rPr>
              <a:t>prison</a:t>
            </a:r>
            <a:r>
              <a:rPr lang="en-US" sz="3200" dirty="0" smtClean="0"/>
              <a:t>, so that you will be </a:t>
            </a:r>
            <a:r>
              <a:rPr lang="en-US" sz="3200" dirty="0" smtClean="0">
                <a:solidFill>
                  <a:srgbClr val="FFFF00"/>
                </a:solidFill>
              </a:rPr>
              <a:t>tested</a:t>
            </a:r>
            <a:r>
              <a:rPr lang="en-US" sz="3200" dirty="0" smtClean="0"/>
              <a:t>, and you will have </a:t>
            </a:r>
            <a:r>
              <a:rPr lang="en-US" sz="3200" dirty="0" smtClean="0">
                <a:solidFill>
                  <a:srgbClr val="FFFF00"/>
                </a:solidFill>
              </a:rPr>
              <a:t>tribulation</a:t>
            </a:r>
            <a:r>
              <a:rPr lang="en-US" sz="3200" dirty="0" smtClean="0"/>
              <a:t> for ten days. </a:t>
            </a:r>
            <a:r>
              <a:rPr lang="en-US" sz="3200" dirty="0" smtClean="0">
                <a:solidFill>
                  <a:srgbClr val="FFFF00"/>
                </a:solidFill>
              </a:rPr>
              <a:t>Be faithful until death</a:t>
            </a:r>
            <a:r>
              <a:rPr lang="en-US" sz="3200" dirty="0" smtClean="0"/>
              <a:t>, and I will give you the crown of life.</a:t>
            </a:r>
            <a:endParaRPr lang="en-US" sz="3200" dirty="0"/>
          </a:p>
        </p:txBody>
      </p: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624</TotalTime>
  <Words>1244</Words>
  <Application>Microsoft Office PowerPoint</Application>
  <PresentationFormat>On-screen Show (4:3)</PresentationFormat>
  <Paragraphs>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Franklin Gothic Book</vt:lpstr>
      <vt:lpstr>Wingdings 2</vt:lpstr>
      <vt:lpstr>Technic</vt:lpstr>
      <vt:lpstr>An Introduction To Apocalyptic Literature</vt:lpstr>
      <vt:lpstr>Introduction:</vt:lpstr>
      <vt:lpstr>Introduction:</vt:lpstr>
      <vt:lpstr>NOT One-Of-A-Kind!</vt:lpstr>
      <vt:lpstr>Why Choose Apocalyptic Style?</vt:lpstr>
      <vt:lpstr>Psalm 137</vt:lpstr>
      <vt:lpstr>Psalm 137</vt:lpstr>
      <vt:lpstr>Revelation 1:9</vt:lpstr>
      <vt:lpstr>Revelation 2:9-10</vt:lpstr>
      <vt:lpstr>Revelation 3:10</vt:lpstr>
      <vt:lpstr>Why Choose Apocalyptic Style?</vt:lpstr>
      <vt:lpstr>Which Makes A Deeper  Impression On You?</vt:lpstr>
      <vt:lpstr>Apokalupsis – Reveal/Uncover</vt:lpstr>
      <vt:lpstr>Apokalupsis – Reveal/Uncover</vt:lpstr>
      <vt:lpstr>2 Esdras 5:4-10</vt:lpstr>
      <vt:lpstr>2 Esdras 5:4-10</vt:lpstr>
      <vt:lpstr>Revelation 7:9-17</vt:lpstr>
      <vt:lpstr>Revelation 7:9-17</vt:lpstr>
      <vt:lpstr>Revelation 7:9-17</vt:lpstr>
      <vt:lpstr>Apokalupsis – Reveal/Uncover</vt:lpstr>
      <vt:lpstr>Apokalupsis – Reveal/Uncover</vt:lpstr>
      <vt:lpstr>An Introduction To Apocalyptic Literature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Heath Aaron Robertson</dc:creator>
  <cp:lastModifiedBy>Heath Robertson</cp:lastModifiedBy>
  <cp:revision>57</cp:revision>
  <dcterms:created xsi:type="dcterms:W3CDTF">2009-01-07T13:32:15Z</dcterms:created>
  <dcterms:modified xsi:type="dcterms:W3CDTF">2013-09-10T20:23:25Z</dcterms:modified>
</cp:coreProperties>
</file>